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9" r:id="rId2"/>
    <p:sldId id="381" r:id="rId3"/>
    <p:sldId id="383" r:id="rId4"/>
    <p:sldId id="404" r:id="rId5"/>
    <p:sldId id="405" r:id="rId6"/>
    <p:sldId id="419" r:id="rId7"/>
    <p:sldId id="393" r:id="rId8"/>
    <p:sldId id="385" r:id="rId9"/>
    <p:sldId id="407" r:id="rId10"/>
    <p:sldId id="421" r:id="rId11"/>
    <p:sldId id="424" r:id="rId12"/>
    <p:sldId id="394" r:id="rId13"/>
    <p:sldId id="422" r:id="rId14"/>
    <p:sldId id="423" r:id="rId15"/>
    <p:sldId id="410" r:id="rId16"/>
    <p:sldId id="408" r:id="rId17"/>
    <p:sldId id="409" r:id="rId18"/>
    <p:sldId id="384" r:id="rId19"/>
    <p:sldId id="387" r:id="rId20"/>
    <p:sldId id="388" r:id="rId21"/>
    <p:sldId id="389" r:id="rId22"/>
    <p:sldId id="403" r:id="rId23"/>
    <p:sldId id="413" r:id="rId24"/>
    <p:sldId id="397" r:id="rId25"/>
    <p:sldId id="398" r:id="rId26"/>
    <p:sldId id="414" r:id="rId27"/>
    <p:sldId id="415" r:id="rId28"/>
    <p:sldId id="418" r:id="rId29"/>
    <p:sldId id="416" r:id="rId30"/>
    <p:sldId id="417" r:id="rId31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8E6E"/>
    <a:srgbClr val="638561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924" autoAdjust="0"/>
  </p:normalViewPr>
  <p:slideViewPr>
    <p:cSldViewPr showGuides="1">
      <p:cViewPr varScale="1">
        <p:scale>
          <a:sx n="86" d="100"/>
          <a:sy n="86" d="100"/>
        </p:scale>
        <p:origin x="7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98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>
              <a:defRPr sz="1200"/>
            </a:lvl1pPr>
          </a:lstStyle>
          <a:p>
            <a:fld id="{13F80F39-6ABF-47B4-929C-BC2582BDC127}" type="datetimeFigureOut">
              <a:rPr lang="pt-PT" smtClean="0"/>
              <a:t>06-11-2018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98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>
              <a:defRPr sz="1200"/>
            </a:lvl1pPr>
          </a:lstStyle>
          <a:p>
            <a:fld id="{A5C0F8E9-D918-4458-9823-F8418FFA99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363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98" y="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C63E39-3EC4-4E24-BEA6-003B64D3F1A9}" type="datetimeFigureOut">
              <a:rPr lang="pt-PT"/>
              <a:pPr>
                <a:defRPr/>
              </a:pPr>
              <a:t>06-11-2018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06" tIns="45953" rIns="91906" bIns="45953" rtlCol="0" anchor="ctr"/>
          <a:lstStyle/>
          <a:p>
            <a:pPr lvl="0"/>
            <a:endParaRPr lang="pt-PT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8" y="4715793"/>
            <a:ext cx="5438783" cy="4466667"/>
          </a:xfrm>
          <a:prstGeom prst="rect">
            <a:avLst/>
          </a:prstGeom>
        </p:spPr>
        <p:txBody>
          <a:bodyPr vert="horz" lIns="91906" tIns="45953" rIns="91906" bIns="4595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98" y="9428391"/>
            <a:ext cx="2945873" cy="496652"/>
          </a:xfrm>
          <a:prstGeom prst="rect">
            <a:avLst/>
          </a:prstGeom>
        </p:spPr>
        <p:txBody>
          <a:bodyPr vert="horz" lIns="91906" tIns="45953" rIns="91906" bIns="4595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03AFBF-3115-4A77-96EC-F923B135B21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3230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010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98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1091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6659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4016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9801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157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255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86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39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8447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0777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7830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971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1109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03AFBF-3115-4A77-96EC-F923B135B213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7019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0"/>
          </p:nvPr>
        </p:nvSpPr>
        <p:spPr>
          <a:xfrm>
            <a:off x="914400" y="6172200"/>
            <a:ext cx="77612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337B54-B944-4511-99D9-280992B165B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665F-A43D-4AAF-AEA5-8B7D13A6E3ED}" type="datetime1">
              <a:rPr lang="pt-PT" smtClean="0"/>
              <a:t>06-11-2018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0B2F-DB90-4178-BAB7-2292CFFE5AA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D4CC-98E0-4DDD-B627-3263189CFEE7}" type="datetime1">
              <a:rPr lang="pt-PT" smtClean="0"/>
              <a:t>06-11-2018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D974B-9711-4C8C-88BF-27EE47053D1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CB22C-2637-4301-B56B-CC13D49FEBFD}" type="datetime1">
              <a:rPr lang="pt-PT" smtClean="0"/>
              <a:t>06-11-2018</a:t>
            </a:fld>
            <a:endParaRPr lang="pt-P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178E-FD8C-4B76-A7D6-A71546B479F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4E68-E5FB-4BC7-B993-FBCE72EE7A6A}" type="datetime1">
              <a:rPr lang="pt-PT" smtClean="0"/>
              <a:t>06-11-2018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FEA7-6E9C-4C08-A19F-73403C9FD36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9F8BB6-8476-4AEB-BA0D-38C9057027DA}" type="datetime1">
              <a:rPr lang="pt-PT" smtClean="0"/>
              <a:t>06-11-2018</a:t>
            </a:fld>
            <a:endParaRPr lang="pt-P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02A-4B22-4F0C-BB09-1862383A6F5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F385-CEA1-433C-8553-07826A2E9DFB}" type="datetime1">
              <a:rPr lang="pt-PT" smtClean="0"/>
              <a:t>06-11-2018</a:t>
            </a:fld>
            <a:endParaRPr lang="pt-P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3381E-C541-492D-BB04-BF8E82824AE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61B90-9D4E-46E6-BAF7-2C4ACF1673D8}" type="datetime1">
              <a:rPr lang="pt-PT" smtClean="0"/>
              <a:t>06-11-2018</a:t>
            </a:fld>
            <a:endParaRPr lang="pt-P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F75B-2C35-48DC-838A-D74AD79EC8F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B111A-3488-4427-B836-BA3A40FA73BE}" type="datetime1">
              <a:rPr lang="pt-PT" smtClean="0"/>
              <a:t>06-11-2018</a:t>
            </a:fld>
            <a:endParaRPr lang="pt-P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D3D7-0020-4BD3-B45F-AF43303F2DA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D45A-D482-4302-AD47-44008FBA0771}" type="datetime1">
              <a:rPr lang="pt-PT" smtClean="0"/>
              <a:t>06-11-2018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A93C4-1A38-4849-9ED5-33F533A637C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D6B384-CEFB-4FBA-9B5F-922568048F8B}" type="datetime1">
              <a:rPr lang="pt-PT" smtClean="0"/>
              <a:t>06-11-2018</a:t>
            </a:fld>
            <a:endParaRPr lang="pt-P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AD80-F646-442E-9579-76C7720ED05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9032B-8595-4D09-A3D3-F1EA3F83FAA4}" type="datetime1">
              <a:rPr lang="pt-PT" smtClean="0"/>
              <a:t>06-11-2018</a:t>
            </a:fld>
            <a:endParaRPr lang="pt-P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049D-FECB-4D31-9D74-AE7D2DF83CB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97800E8-CDAC-4E90-BD6E-D139471EAF23}" type="datetime1">
              <a:rPr lang="pt-PT" smtClean="0"/>
              <a:t>06-11-2018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  <a:latin typeface="Perpetua" pitchFamily="18" charset="0"/>
              </a:defRPr>
            </a:lvl1pPr>
          </a:lstStyle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F5899B7-1F60-44F2-9CB1-3ED865C3642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4" r:id="rId2"/>
    <p:sldLayoutId id="2147484133" r:id="rId3"/>
    <p:sldLayoutId id="2147484125" r:id="rId4"/>
    <p:sldLayoutId id="2147484126" r:id="rId5"/>
    <p:sldLayoutId id="2147484127" r:id="rId6"/>
    <p:sldLayoutId id="2147484128" r:id="rId7"/>
    <p:sldLayoutId id="2147484134" r:id="rId8"/>
    <p:sldLayoutId id="2147484135" r:id="rId9"/>
    <p:sldLayoutId id="2147484129" r:id="rId10"/>
    <p:sldLayoutId id="2147484130" r:id="rId11"/>
    <p:sldLayoutId id="214748413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ACDD4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8D89A4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8D89A4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f.org/external/np/mae/oshore/2000/eng/back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9AD172-AA21-48A7-9CD1-5261296D34FE}" type="slidenum">
              <a:rPr lang="pt-PT"/>
              <a:pPr>
                <a:defRPr/>
              </a:pPr>
              <a:t>1</a:t>
            </a:fld>
            <a:endParaRPr lang="pt-PT" dirty="0"/>
          </a:p>
        </p:txBody>
      </p:sp>
      <p:sp>
        <p:nvSpPr>
          <p:cNvPr id="7171" name="Footer Placeholder 1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dirty="0" smtClean="0"/>
              <a:t>International Financial </a:t>
            </a:r>
            <a:r>
              <a:rPr lang="pt-PT" dirty="0" err="1" smtClean="0"/>
              <a:t>Markets</a:t>
            </a:r>
            <a:r>
              <a:rPr lang="pt-PT" smtClean="0"/>
              <a:t>, ISEG</a:t>
            </a:r>
            <a:endParaRPr lang="pt-PT"/>
          </a:p>
        </p:txBody>
      </p:sp>
      <p:sp>
        <p:nvSpPr>
          <p:cNvPr id="5" name="Slide Number Placeholder 28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2327C94-4C68-484C-8695-E45D35B6AC7D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7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88640"/>
          </a:xfrm>
          <a:noFill/>
        </p:spPr>
        <p:txBody>
          <a:bodyPr/>
          <a:lstStyle/>
          <a:p>
            <a:pPr eaLnBrk="1" hangingPunct="1"/>
            <a:r>
              <a:rPr lang="pt-PT" dirty="0" smtClean="0"/>
              <a:t>6th </a:t>
            </a:r>
            <a:r>
              <a:rPr lang="pt-PT" dirty="0" err="1" smtClean="0"/>
              <a:t>November</a:t>
            </a:r>
            <a:r>
              <a:rPr lang="pt-PT" dirty="0" smtClean="0"/>
              <a:t> </a:t>
            </a:r>
            <a:r>
              <a:rPr lang="pt-PT" dirty="0" smtClean="0"/>
              <a:t>2018</a:t>
            </a:r>
            <a:endParaRPr lang="pt-PT" dirty="0" smtClean="0"/>
          </a:p>
        </p:txBody>
      </p:sp>
      <p:sp>
        <p:nvSpPr>
          <p:cNvPr id="717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pt-PT" dirty="0"/>
              <a:t>8</a:t>
            </a:r>
            <a:r>
              <a:rPr lang="pt-PT" dirty="0" smtClean="0"/>
              <a:t>th </a:t>
            </a:r>
            <a:r>
              <a:rPr lang="pt-PT" dirty="0" err="1" smtClean="0"/>
              <a:t>session</a:t>
            </a:r>
            <a:r>
              <a:rPr lang="pt-PT" dirty="0" smtClean="0"/>
              <a:t>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279A758-DEC9-45EF-9D74-100CEECEB50F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/>
          <a:lstStyle/>
          <a:p>
            <a:r>
              <a:rPr lang="pt-PT" dirty="0" err="1" smtClean="0"/>
              <a:t>Eurobond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r>
              <a:rPr lang="pt-PT" dirty="0" smtClean="0"/>
              <a:t> – </a:t>
            </a:r>
            <a:r>
              <a:rPr lang="pt-PT" dirty="0" err="1" smtClean="0"/>
              <a:t>part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I</a:t>
            </a:r>
            <a:r>
              <a:rPr lang="pt-PT" dirty="0" err="1" smtClean="0"/>
              <a:t>nternational</a:t>
            </a:r>
            <a:r>
              <a:rPr lang="pt-PT" dirty="0" smtClean="0"/>
              <a:t> Capital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</a:p>
          <a:p>
            <a:pPr lvl="1"/>
            <a:r>
              <a:rPr lang="pt-PT" dirty="0" err="1" smtClean="0"/>
              <a:t>borrowing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lending</a:t>
            </a:r>
            <a:r>
              <a:rPr lang="pt-PT" dirty="0" smtClean="0"/>
              <a:t> for </a:t>
            </a:r>
            <a:r>
              <a:rPr lang="pt-PT" dirty="0" err="1" smtClean="0"/>
              <a:t>periods</a:t>
            </a:r>
            <a:r>
              <a:rPr lang="pt-PT" dirty="0" smtClean="0"/>
              <a:t> </a:t>
            </a:r>
            <a:r>
              <a:rPr lang="pt-PT" dirty="0" err="1" smtClean="0"/>
              <a:t>longer</a:t>
            </a:r>
            <a:r>
              <a:rPr lang="pt-PT" dirty="0" smtClean="0"/>
              <a:t> </a:t>
            </a:r>
            <a:r>
              <a:rPr lang="pt-PT" dirty="0" err="1" smtClean="0"/>
              <a:t>than</a:t>
            </a:r>
            <a:r>
              <a:rPr lang="pt-PT" dirty="0" smtClean="0"/>
              <a:t> 1 </a:t>
            </a:r>
            <a:r>
              <a:rPr lang="pt-PT" dirty="0" err="1" smtClean="0"/>
              <a:t>year</a:t>
            </a:r>
            <a:r>
              <a:rPr lang="pt-PT" dirty="0" smtClean="0"/>
              <a:t>.</a:t>
            </a:r>
          </a:p>
          <a:p>
            <a:pPr lvl="1"/>
            <a:r>
              <a:rPr lang="en-US" sz="2100" u="sng" dirty="0" smtClean="0"/>
              <a:t>Eurobonds</a:t>
            </a:r>
            <a:r>
              <a:rPr lang="en-US" sz="2100" dirty="0" smtClean="0"/>
              <a:t>: issued </a:t>
            </a:r>
            <a:r>
              <a:rPr lang="en-US" sz="2100" dirty="0"/>
              <a:t>by an international borrower in a </a:t>
            </a:r>
            <a:r>
              <a:rPr lang="en-US" sz="2100" dirty="0" smtClean="0"/>
              <a:t>currency other </a:t>
            </a:r>
            <a:r>
              <a:rPr lang="en-US" sz="2100" dirty="0"/>
              <a:t>than that of the country in which it is sold.</a:t>
            </a:r>
            <a:r>
              <a:rPr lang="pt-PT" sz="2100" b="1" dirty="0" smtClean="0"/>
              <a:t> </a:t>
            </a:r>
          </a:p>
          <a:p>
            <a:pPr marL="593725" lvl="2" indent="0">
              <a:buNone/>
            </a:pPr>
            <a:r>
              <a:rPr lang="en-US" sz="2100" dirty="0" smtClean="0"/>
              <a:t>Transactions </a:t>
            </a:r>
            <a:r>
              <a:rPr lang="en-US" sz="2100" dirty="0"/>
              <a:t>are mostly in dollars and </a:t>
            </a:r>
            <a:r>
              <a:rPr lang="en-US" sz="2100" dirty="0" smtClean="0"/>
              <a:t>euros.</a:t>
            </a:r>
          </a:p>
          <a:p>
            <a:pPr lvl="1"/>
            <a:r>
              <a:rPr lang="en-US" sz="2000" dirty="0"/>
              <a:t>Eurobonds are not the same as foreign bonds. An example of a </a:t>
            </a:r>
            <a:r>
              <a:rPr lang="en-US" sz="2000" u="sng" dirty="0"/>
              <a:t>foreign bond</a:t>
            </a:r>
            <a:r>
              <a:rPr lang="en-US" sz="2000" dirty="0"/>
              <a:t> is a bond issued by U.S.-based Company XYZ in Australia and denominated in Australian dollars -- the home currency of the market in which the bonds are issued. </a:t>
            </a:r>
            <a:endParaRPr lang="en-US" sz="2000" dirty="0" smtClean="0"/>
          </a:p>
          <a:p>
            <a:pPr lvl="1"/>
            <a:r>
              <a:rPr lang="en-US" sz="2100" u="sng" dirty="0" smtClean="0"/>
              <a:t>Eurobond:</a:t>
            </a:r>
            <a:r>
              <a:rPr lang="en-US" sz="2100" dirty="0" smtClean="0"/>
              <a:t> </a:t>
            </a:r>
            <a:r>
              <a:rPr lang="en-US" sz="2000" dirty="0"/>
              <a:t>U.S.-based </a:t>
            </a:r>
            <a:r>
              <a:rPr lang="en-US" sz="2100" dirty="0" smtClean="0"/>
              <a:t>Company </a:t>
            </a:r>
            <a:r>
              <a:rPr lang="en-US" sz="2100" dirty="0"/>
              <a:t>XYZ </a:t>
            </a:r>
            <a:r>
              <a:rPr lang="en-US" sz="2100" dirty="0"/>
              <a:t>issues bonds </a:t>
            </a:r>
            <a:r>
              <a:rPr lang="en-US" sz="2100" dirty="0" smtClean="0"/>
              <a:t> in Australia </a:t>
            </a:r>
            <a:r>
              <a:rPr lang="en-US" sz="2100" dirty="0"/>
              <a:t> denominated in Canadian dollars.</a:t>
            </a:r>
            <a:endParaRPr lang="en-US" sz="2100" b="1" dirty="0"/>
          </a:p>
          <a:p>
            <a:pPr lvl="1">
              <a:spcBef>
                <a:spcPts val="1000"/>
              </a:spcBef>
            </a:pPr>
            <a:r>
              <a:rPr lang="en-US" dirty="0" smtClean="0"/>
              <a:t>The Eurocurrency </a:t>
            </a:r>
            <a:r>
              <a:rPr lang="en-US" dirty="0"/>
              <a:t>market is a financial intermediation market; the Eurobond market is a direct market.</a:t>
            </a:r>
            <a:endParaRPr lang="pt-PT" sz="1800" dirty="0"/>
          </a:p>
          <a:p>
            <a:pPr lvl="4"/>
            <a:r>
              <a:rPr lang="en-US" dirty="0"/>
              <a:t>This means that in the </a:t>
            </a:r>
            <a:r>
              <a:rPr lang="en-US" dirty="0" smtClean="0"/>
              <a:t>Eurocurrency </a:t>
            </a:r>
            <a:r>
              <a:rPr lang="en-US" dirty="0"/>
              <a:t>market major world banks act as intermediaries while in the Eurobond market Eurobonds are issued directly by the final borrowers</a:t>
            </a:r>
            <a:r>
              <a:rPr lang="en-US" dirty="0" smtClean="0"/>
              <a:t>.</a:t>
            </a:r>
          </a:p>
          <a:p>
            <a:pPr lvl="3"/>
            <a:endParaRPr lang="pt-PT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International</a:t>
            </a:r>
            <a:r>
              <a:rPr lang="pt-PT" dirty="0" smtClean="0"/>
              <a:t> Financial </a:t>
            </a:r>
            <a:r>
              <a:rPr lang="pt-PT" dirty="0" err="1" smtClean="0"/>
              <a:t>Markets</a:t>
            </a:r>
            <a:r>
              <a:rPr lang="pt-PT" dirty="0" smtClean="0"/>
              <a:t>, ISEG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889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/>
              <a:t>After the Great Financial Crisis - Firms in </a:t>
            </a:r>
            <a:r>
              <a:rPr lang="en-US" i="1" dirty="0"/>
              <a:t>emerging market </a:t>
            </a:r>
            <a:r>
              <a:rPr lang="en-US" dirty="0"/>
              <a:t>economies increased their issuance of bonds in offshore markets. Not so much with firms in </a:t>
            </a:r>
            <a:r>
              <a:rPr lang="en-US" i="1" dirty="0"/>
              <a:t>advanced </a:t>
            </a:r>
            <a:r>
              <a:rPr lang="en-US" dirty="0"/>
              <a:t>economies</a:t>
            </a:r>
            <a:r>
              <a:rPr lang="en-US" dirty="0" smtClean="0"/>
              <a:t>.</a:t>
            </a:r>
          </a:p>
          <a:p>
            <a:pPr marL="1800000" indent="0">
              <a:buNone/>
            </a:pPr>
            <a:r>
              <a:rPr lang="pt-PT" sz="1800" dirty="0" smtClean="0">
                <a:solidFill>
                  <a:schemeClr val="accent2"/>
                </a:solidFill>
              </a:rPr>
              <a:t>José </a:t>
            </a:r>
            <a:r>
              <a:rPr lang="pt-PT" sz="1800" dirty="0" err="1">
                <a:solidFill>
                  <a:schemeClr val="accent2"/>
                </a:solidFill>
              </a:rPr>
              <a:t>María</a:t>
            </a:r>
            <a:r>
              <a:rPr lang="pt-PT" sz="1800" dirty="0">
                <a:solidFill>
                  <a:schemeClr val="accent2"/>
                </a:solidFill>
              </a:rPr>
              <a:t> Serena </a:t>
            </a:r>
            <a:r>
              <a:rPr lang="pt-PT" sz="1800" dirty="0" err="1">
                <a:solidFill>
                  <a:schemeClr val="accent2"/>
                </a:solidFill>
              </a:rPr>
              <a:t>Garralda</a:t>
            </a:r>
            <a:r>
              <a:rPr lang="pt-PT" sz="1800" dirty="0">
                <a:solidFill>
                  <a:schemeClr val="accent2"/>
                </a:solidFill>
              </a:rPr>
              <a:t> </a:t>
            </a:r>
            <a:r>
              <a:rPr lang="pt-PT" sz="1800" dirty="0" err="1">
                <a:solidFill>
                  <a:schemeClr val="accent2"/>
                </a:solidFill>
              </a:rPr>
              <a:t>and</a:t>
            </a:r>
            <a:r>
              <a:rPr lang="pt-PT" sz="1800" dirty="0">
                <a:solidFill>
                  <a:schemeClr val="accent2"/>
                </a:solidFill>
              </a:rPr>
              <a:t> Ramon </a:t>
            </a:r>
            <a:r>
              <a:rPr lang="pt-PT" sz="1800" dirty="0" smtClean="0">
                <a:solidFill>
                  <a:schemeClr val="accent2"/>
                </a:solidFill>
              </a:rPr>
              <a:t>Moreno,  </a:t>
            </a:r>
            <a:r>
              <a:rPr lang="pt-PT" sz="1800" dirty="0" err="1" smtClean="0">
                <a:solidFill>
                  <a:schemeClr val="accent2"/>
                </a:solidFill>
              </a:rPr>
              <a:t>Domestic</a:t>
            </a:r>
            <a:r>
              <a:rPr lang="pt-PT" sz="1800" dirty="0" smtClean="0">
                <a:solidFill>
                  <a:schemeClr val="accent2"/>
                </a:solidFill>
              </a:rPr>
              <a:t> </a:t>
            </a:r>
            <a:r>
              <a:rPr lang="pt-PT" sz="1800" dirty="0">
                <a:solidFill>
                  <a:schemeClr val="accent2"/>
                </a:solidFill>
              </a:rPr>
              <a:t>financial </a:t>
            </a:r>
            <a:r>
              <a:rPr lang="pt-PT" sz="1800" dirty="0" err="1">
                <a:solidFill>
                  <a:schemeClr val="accent2"/>
                </a:solidFill>
              </a:rPr>
              <a:t>markets</a:t>
            </a:r>
            <a:r>
              <a:rPr lang="pt-PT" sz="1800" dirty="0">
                <a:solidFill>
                  <a:schemeClr val="accent2"/>
                </a:solidFill>
              </a:rPr>
              <a:t> </a:t>
            </a:r>
            <a:r>
              <a:rPr lang="pt-PT" sz="1800" dirty="0" err="1">
                <a:solidFill>
                  <a:schemeClr val="accent2"/>
                </a:solidFill>
              </a:rPr>
              <a:t>and</a:t>
            </a:r>
            <a:r>
              <a:rPr lang="pt-PT" sz="1800" dirty="0">
                <a:solidFill>
                  <a:schemeClr val="accent2"/>
                </a:solidFill>
              </a:rPr>
              <a:t> offshore </a:t>
            </a:r>
            <a:r>
              <a:rPr lang="pt-PT" sz="1800" dirty="0" err="1">
                <a:solidFill>
                  <a:schemeClr val="accent2"/>
                </a:solidFill>
              </a:rPr>
              <a:t>bond</a:t>
            </a:r>
            <a:r>
              <a:rPr lang="pt-PT" sz="1800" dirty="0">
                <a:solidFill>
                  <a:schemeClr val="accent2"/>
                </a:solidFill>
              </a:rPr>
              <a:t> </a:t>
            </a:r>
            <a:r>
              <a:rPr lang="pt-PT" sz="1800" dirty="0" err="1" smtClean="0">
                <a:solidFill>
                  <a:schemeClr val="accent2"/>
                </a:solidFill>
              </a:rPr>
              <a:t>financing</a:t>
            </a:r>
            <a:r>
              <a:rPr lang="pt-PT" sz="1800" dirty="0" smtClean="0">
                <a:solidFill>
                  <a:schemeClr val="accent2"/>
                </a:solidFill>
              </a:rPr>
              <a:t> BIS </a:t>
            </a:r>
            <a:r>
              <a:rPr lang="pt-PT" sz="1800" dirty="0" err="1" smtClean="0">
                <a:solidFill>
                  <a:schemeClr val="accent2"/>
                </a:solidFill>
              </a:rPr>
              <a:t>Quarterly</a:t>
            </a:r>
            <a:r>
              <a:rPr lang="pt-PT" sz="1800" dirty="0" smtClean="0">
                <a:solidFill>
                  <a:schemeClr val="accent2"/>
                </a:solidFill>
              </a:rPr>
              <a:t> </a:t>
            </a:r>
            <a:r>
              <a:rPr lang="pt-PT" sz="1800" dirty="0" err="1" smtClean="0">
                <a:solidFill>
                  <a:schemeClr val="accent2"/>
                </a:solidFill>
              </a:rPr>
              <a:t>Review</a:t>
            </a:r>
            <a:r>
              <a:rPr lang="pt-PT" sz="1800" dirty="0" smtClean="0">
                <a:solidFill>
                  <a:schemeClr val="accent2"/>
                </a:solidFill>
              </a:rPr>
              <a:t>  |  </a:t>
            </a:r>
            <a:r>
              <a:rPr lang="pt-PT" sz="1800" dirty="0" err="1" smtClean="0">
                <a:solidFill>
                  <a:schemeClr val="accent2"/>
                </a:solidFill>
              </a:rPr>
              <a:t>September</a:t>
            </a:r>
            <a:r>
              <a:rPr lang="pt-PT" sz="1800" dirty="0" smtClean="0">
                <a:solidFill>
                  <a:schemeClr val="accent2"/>
                </a:solidFill>
              </a:rPr>
              <a:t> 2016   </a:t>
            </a:r>
            <a:r>
              <a:rPr lang="pt-PT" dirty="0" smtClean="0">
                <a:solidFill>
                  <a:schemeClr val="accent2"/>
                </a:solidFill>
              </a:rPr>
              <a:t/>
            </a:r>
            <a:br>
              <a:rPr lang="pt-PT" dirty="0" smtClean="0">
                <a:solidFill>
                  <a:schemeClr val="accent2"/>
                </a:solidFill>
              </a:rPr>
            </a:br>
            <a:endParaRPr lang="pt-PT" dirty="0" smtClean="0">
              <a:solidFill>
                <a:schemeClr val="accent2"/>
              </a:solidFill>
            </a:endParaRPr>
          </a:p>
          <a:p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062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908720"/>
            <a:ext cx="7772400" cy="53054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The interest rate on Eurocurrency </a:t>
            </a:r>
            <a:r>
              <a:rPr lang="en-GB" dirty="0" smtClean="0"/>
              <a:t>loans or deposits </a:t>
            </a:r>
            <a:r>
              <a:rPr lang="en-GB" dirty="0"/>
              <a:t>is fixed by reference to </a:t>
            </a:r>
            <a:r>
              <a:rPr lang="en-GB" dirty="0" smtClean="0"/>
              <a:t>LIBOR </a:t>
            </a:r>
            <a:r>
              <a:rPr lang="pt-PT" dirty="0" smtClean="0"/>
              <a:t>(London </a:t>
            </a:r>
            <a:r>
              <a:rPr lang="pt-PT" dirty="0" err="1" smtClean="0"/>
              <a:t>InterBank</a:t>
            </a:r>
            <a:r>
              <a:rPr lang="pt-PT" dirty="0" smtClean="0"/>
              <a:t> </a:t>
            </a:r>
            <a:r>
              <a:rPr lang="pt-PT" dirty="0" err="1" smtClean="0"/>
              <a:t>Offer</a:t>
            </a:r>
            <a:r>
              <a:rPr lang="pt-PT" dirty="0" smtClean="0"/>
              <a:t>  Rate).</a:t>
            </a:r>
          </a:p>
          <a:p>
            <a:pPr lvl="1"/>
            <a:r>
              <a:rPr lang="pt-PT" dirty="0" smtClean="0"/>
              <a:t>The </a:t>
            </a:r>
            <a:r>
              <a:rPr lang="pt-PT" dirty="0" err="1" smtClean="0"/>
              <a:t>contract</a:t>
            </a:r>
            <a:r>
              <a:rPr lang="pt-PT" dirty="0" smtClean="0"/>
              <a:t> defines the </a:t>
            </a:r>
            <a:r>
              <a:rPr lang="pt-PT" dirty="0" err="1" smtClean="0"/>
              <a:t>maturity</a:t>
            </a:r>
            <a:r>
              <a:rPr lang="pt-PT" dirty="0" smtClean="0"/>
              <a:t> of the </a:t>
            </a:r>
            <a:r>
              <a:rPr lang="pt-PT" dirty="0" err="1" smtClean="0"/>
              <a:t>loan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deposit</a:t>
            </a:r>
            <a:r>
              <a:rPr lang="pt-PT" dirty="0" smtClean="0"/>
              <a:t>  and the </a:t>
            </a:r>
            <a:r>
              <a:rPr lang="pt-PT" dirty="0" err="1" smtClean="0"/>
              <a:t>interest</a:t>
            </a:r>
            <a:r>
              <a:rPr lang="pt-PT" dirty="0" smtClean="0"/>
              <a:t> rate as a </a:t>
            </a:r>
            <a:r>
              <a:rPr lang="pt-PT" dirty="0" err="1" smtClean="0"/>
              <a:t>percentage</a:t>
            </a:r>
            <a:r>
              <a:rPr lang="pt-PT" dirty="0" smtClean="0"/>
              <a:t> </a:t>
            </a:r>
            <a:r>
              <a:rPr lang="pt-PT" dirty="0" err="1" smtClean="0"/>
              <a:t>margin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LIBOR.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difference between the LIBOR and </a:t>
            </a:r>
            <a:r>
              <a:rPr lang="en-GB" dirty="0" smtClean="0"/>
              <a:t>the </a:t>
            </a:r>
            <a:r>
              <a:rPr lang="en-GB" dirty="0" err="1" smtClean="0"/>
              <a:t>eurobank</a:t>
            </a:r>
            <a:r>
              <a:rPr lang="en-GB" dirty="0" smtClean="0"/>
              <a:t> rate </a:t>
            </a:r>
            <a:r>
              <a:rPr lang="en-GB" dirty="0"/>
              <a:t>depends on the credibility of the borrowing </a:t>
            </a:r>
            <a:r>
              <a:rPr lang="en-GB" dirty="0" smtClean="0"/>
              <a:t>entity</a:t>
            </a:r>
            <a:r>
              <a:rPr lang="en-GB" dirty="0"/>
              <a:t>. </a:t>
            </a:r>
            <a:r>
              <a:rPr lang="en-GB" dirty="0" smtClean="0"/>
              <a:t>It may </a:t>
            </a:r>
            <a:r>
              <a:rPr lang="en-GB" dirty="0"/>
              <a:t>range from </a:t>
            </a:r>
            <a:r>
              <a:rPr lang="pt-PT" dirty="0" smtClean="0"/>
              <a:t>15 </a:t>
            </a:r>
            <a:r>
              <a:rPr lang="pt-PT" dirty="0" err="1" smtClean="0"/>
              <a:t>basis</a:t>
            </a:r>
            <a:r>
              <a:rPr lang="pt-PT" dirty="0" smtClean="0"/>
              <a:t> </a:t>
            </a:r>
            <a:r>
              <a:rPr lang="pt-PT" dirty="0" err="1" smtClean="0"/>
              <a:t>points</a:t>
            </a:r>
            <a:r>
              <a:rPr lang="pt-PT" dirty="0" smtClean="0"/>
              <a:t> (</a:t>
            </a:r>
            <a:r>
              <a:rPr lang="pt-PT" dirty="0" err="1" smtClean="0"/>
              <a:t>b.p</a:t>
            </a:r>
            <a:r>
              <a:rPr lang="pt-PT" dirty="0" smtClean="0"/>
              <a:t>) to more </a:t>
            </a:r>
            <a:r>
              <a:rPr lang="pt-PT" dirty="0" err="1" smtClean="0"/>
              <a:t>than</a:t>
            </a:r>
            <a:r>
              <a:rPr lang="pt-PT" dirty="0" smtClean="0"/>
              <a:t> 300 </a:t>
            </a:r>
            <a:r>
              <a:rPr lang="pt-PT" dirty="0" err="1" smtClean="0"/>
              <a:t>b.p</a:t>
            </a:r>
            <a:r>
              <a:rPr lang="pt-PT" dirty="0" smtClean="0"/>
              <a:t>, </a:t>
            </a:r>
            <a:r>
              <a:rPr lang="pt-PT" dirty="0" err="1" smtClean="0"/>
              <a:t>most</a:t>
            </a:r>
            <a:r>
              <a:rPr lang="pt-PT" dirty="0" smtClean="0"/>
              <a:t> </a:t>
            </a:r>
            <a:r>
              <a:rPr lang="pt-PT" dirty="0" err="1" smtClean="0"/>
              <a:t>often</a:t>
            </a:r>
            <a:r>
              <a:rPr lang="pt-PT" dirty="0" smtClean="0"/>
              <a:t> </a:t>
            </a:r>
            <a:r>
              <a:rPr lang="pt-PT" dirty="0" err="1" smtClean="0"/>
              <a:t>between</a:t>
            </a:r>
            <a:r>
              <a:rPr lang="pt-PT" dirty="0" smtClean="0"/>
              <a:t> 100 and 200 </a:t>
            </a:r>
            <a:r>
              <a:rPr lang="pt-PT" dirty="0" err="1" smtClean="0"/>
              <a:t>b.p</a:t>
            </a:r>
            <a:r>
              <a:rPr lang="pt-PT" dirty="0" smtClean="0"/>
              <a:t>. [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LIBOR </a:t>
            </a:r>
            <a:r>
              <a:rPr lang="pt-PT" dirty="0" err="1" smtClean="0"/>
              <a:t>is</a:t>
            </a:r>
            <a:r>
              <a:rPr lang="pt-PT" dirty="0" smtClean="0"/>
              <a:t> 4%, a 75 </a:t>
            </a:r>
            <a:r>
              <a:rPr lang="pt-PT" dirty="0" err="1" smtClean="0"/>
              <a:t>p.b</a:t>
            </a:r>
            <a:r>
              <a:rPr lang="pt-PT" dirty="0" smtClean="0"/>
              <a:t>. </a:t>
            </a:r>
            <a:r>
              <a:rPr lang="pt-PT" dirty="0" err="1" smtClean="0"/>
              <a:t>margin</a:t>
            </a:r>
            <a:r>
              <a:rPr lang="pt-PT" dirty="0" smtClean="0"/>
              <a:t> </a:t>
            </a:r>
            <a:r>
              <a:rPr lang="pt-PT" dirty="0" err="1" smtClean="0"/>
              <a:t>corresponds</a:t>
            </a:r>
            <a:r>
              <a:rPr lang="pt-PT" dirty="0" smtClean="0"/>
              <a:t> to a rate </a:t>
            </a:r>
            <a:r>
              <a:rPr lang="pt-PT" dirty="0" err="1" smtClean="0"/>
              <a:t>of</a:t>
            </a:r>
            <a:r>
              <a:rPr lang="pt-PT" dirty="0" smtClean="0"/>
              <a:t> 4,75%].</a:t>
            </a:r>
          </a:p>
          <a:p>
            <a:pPr lvl="1">
              <a:spcBef>
                <a:spcPts val="600"/>
              </a:spcBef>
            </a:pPr>
            <a:r>
              <a:rPr lang="pt-PT" dirty="0" smtClean="0"/>
              <a:t>1st </a:t>
            </a:r>
            <a:r>
              <a:rPr lang="pt-PT" dirty="0" err="1" smtClean="0"/>
              <a:t>tier</a:t>
            </a:r>
            <a:r>
              <a:rPr lang="pt-PT" dirty="0" smtClean="0"/>
              <a:t> </a:t>
            </a:r>
            <a:r>
              <a:rPr lang="pt-PT" dirty="0" err="1" smtClean="0"/>
              <a:t>banks</a:t>
            </a:r>
            <a:r>
              <a:rPr lang="pt-PT" dirty="0" smtClean="0"/>
              <a:t> </a:t>
            </a:r>
            <a:r>
              <a:rPr lang="pt-PT" dirty="0" err="1" smtClean="0"/>
              <a:t>pay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least</a:t>
            </a:r>
            <a:r>
              <a:rPr lang="pt-PT" dirty="0" smtClean="0"/>
              <a:t> </a:t>
            </a:r>
            <a:r>
              <a:rPr lang="pt-PT" dirty="0" err="1" smtClean="0"/>
              <a:t>expensive</a:t>
            </a:r>
            <a:r>
              <a:rPr lang="pt-PT" dirty="0" smtClean="0"/>
              <a:t> rates for </a:t>
            </a:r>
            <a:r>
              <a:rPr lang="pt-PT" dirty="0" err="1" smtClean="0"/>
              <a:t>deposits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other</a:t>
            </a:r>
            <a:r>
              <a:rPr lang="pt-PT" dirty="0" smtClean="0"/>
              <a:t> </a:t>
            </a:r>
            <a:r>
              <a:rPr lang="pt-PT" dirty="0" err="1" smtClean="0"/>
              <a:t>banks</a:t>
            </a:r>
            <a:r>
              <a:rPr lang="pt-PT" dirty="0" smtClean="0"/>
              <a:t>  and </a:t>
            </a:r>
            <a:r>
              <a:rPr lang="pt-PT" dirty="0" err="1" smtClean="0"/>
              <a:t>borrow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lowest</a:t>
            </a:r>
            <a:r>
              <a:rPr lang="pt-PT" dirty="0" smtClean="0"/>
              <a:t> rates, too.</a:t>
            </a:r>
            <a:endParaRPr lang="en-GB" dirty="0" smtClean="0"/>
          </a:p>
          <a:p>
            <a:pPr lvl="1">
              <a:spcBef>
                <a:spcPts val="600"/>
              </a:spcBef>
            </a:pPr>
            <a:r>
              <a:rPr lang="en-GB" dirty="0" smtClean="0"/>
              <a:t>In the interbank market,  </a:t>
            </a:r>
            <a:r>
              <a:rPr lang="en-GB" dirty="0"/>
              <a:t>dollar-based institutions are typically in the 1st </a:t>
            </a:r>
            <a:r>
              <a:rPr lang="en-GB" dirty="0" smtClean="0"/>
              <a:t>tier.</a:t>
            </a:r>
          </a:p>
          <a:p>
            <a:pPr lvl="1"/>
            <a:r>
              <a:rPr lang="pt-PT" dirty="0" smtClean="0"/>
              <a:t> 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9BBA0-9523-4D35-875A-0C9D50E98699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2" name="TextBox 1"/>
          <p:cNvSpPr txBox="1"/>
          <p:nvPr/>
        </p:nvSpPr>
        <p:spPr>
          <a:xfrm>
            <a:off x="1259632" y="26064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err="1" smtClean="0">
                <a:latin typeface="Copperplate Gothic Light" pitchFamily="34" charset="0"/>
              </a:rPr>
              <a:t>Organized</a:t>
            </a:r>
            <a:r>
              <a:rPr lang="pt-PT" sz="2400" dirty="0" smtClean="0">
                <a:latin typeface="Copperplate Gothic Light" pitchFamily="34" charset="0"/>
              </a:rPr>
              <a:t> in </a:t>
            </a:r>
            <a:r>
              <a:rPr lang="pt-PT" sz="2400" dirty="0" err="1" smtClean="0">
                <a:latin typeface="Copperplate Gothic Light" pitchFamily="34" charset="0"/>
              </a:rPr>
              <a:t>Tiers</a:t>
            </a:r>
            <a:endParaRPr lang="pt-PT" sz="2400" dirty="0">
              <a:latin typeface="Copperplate Gothic Light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LIBOR </a:t>
            </a:r>
            <a:r>
              <a:rPr lang="pt-PT" dirty="0" err="1" smtClean="0"/>
              <a:t>scandal</a:t>
            </a:r>
            <a:endParaRPr lang="pt-PT" dirty="0" smtClean="0"/>
          </a:p>
          <a:p>
            <a:pPr lvl="1"/>
            <a:r>
              <a:rPr lang="en-US" sz="2100" dirty="0"/>
              <a:t>The LIBOR was published by the British Bankers Association </a:t>
            </a:r>
            <a:r>
              <a:rPr lang="en-US" sz="2100" dirty="0" smtClean="0"/>
              <a:t>(BBA) from </a:t>
            </a:r>
            <a:r>
              <a:rPr lang="en-US" sz="2100" dirty="0"/>
              <a:t>January, 1986 until January, </a:t>
            </a:r>
            <a:r>
              <a:rPr lang="en-US" sz="2100" dirty="0" smtClean="0"/>
              <a:t>2014.</a:t>
            </a:r>
          </a:p>
          <a:p>
            <a:pPr lvl="1"/>
            <a:r>
              <a:rPr lang="en-US" sz="2100" dirty="0"/>
              <a:t>The LIBOR established a value each day at 11:00 a.m. London time for each major </a:t>
            </a:r>
            <a:r>
              <a:rPr lang="en-US" sz="2100" dirty="0" smtClean="0"/>
              <a:t>currency (10 currencies), and </a:t>
            </a:r>
            <a:r>
              <a:rPr lang="en-US" sz="2100" dirty="0"/>
              <a:t>15 </a:t>
            </a:r>
            <a:r>
              <a:rPr lang="en-US" sz="2100" dirty="0" smtClean="0"/>
              <a:t>maturities, from overnight to 12 months. </a:t>
            </a:r>
            <a:r>
              <a:rPr lang="en-US" sz="2100" dirty="0"/>
              <a:t>The daily value of LIBOR was drawn from a panel of contributing banks chosen based upon their reputation, level of activity in the London market, and perceived expertise in the currency concerned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lvl="1"/>
            <a:r>
              <a:rPr lang="en-US" sz="2100" dirty="0" smtClean="0"/>
              <a:t>Discovered a </a:t>
            </a:r>
            <a:r>
              <a:rPr lang="en-US" sz="2200" dirty="0" smtClean="0"/>
              <a:t>collusion</a:t>
            </a:r>
            <a:r>
              <a:rPr lang="en-US" sz="2100" dirty="0" smtClean="0"/>
              <a:t> </a:t>
            </a:r>
            <a:r>
              <a:rPr lang="en-US" sz="2100" dirty="0"/>
              <a:t>between banks to set the </a:t>
            </a:r>
            <a:r>
              <a:rPr lang="en-US" sz="2100" dirty="0" smtClean="0"/>
              <a:t>LIBOR to benefit their own portfolios. Ruined reputation – need to find another almost risk-free benchmark interest rate for loans and contracts.</a:t>
            </a:r>
          </a:p>
          <a:p>
            <a:pPr lvl="1"/>
            <a:r>
              <a:rPr lang="en-US" sz="2100" dirty="0" smtClean="0"/>
              <a:t>There is the ICE (Intercontinental Exchange) LIBOR (5 currencies and 7 maturities) - </a:t>
            </a:r>
            <a:r>
              <a:rPr lang="en-US" sz="2200" dirty="0"/>
              <a:t>much stronger oversight </a:t>
            </a:r>
            <a:r>
              <a:rPr lang="en-US" sz="2000" dirty="0"/>
              <a:t>over the rates that are submitted by </a:t>
            </a:r>
            <a:r>
              <a:rPr lang="en-US" sz="2000" dirty="0" smtClean="0"/>
              <a:t>banks. </a:t>
            </a:r>
            <a:r>
              <a:rPr lang="en-US" sz="2000" dirty="0"/>
              <a:t>The senior manager from the bank that submits rate has to be able to provide evidence to support the rate submitted, and the manager is held personally </a:t>
            </a:r>
            <a:r>
              <a:rPr lang="en-US" sz="2000" dirty="0" smtClean="0"/>
              <a:t>liable.</a:t>
            </a:r>
            <a:endParaRPr lang="pt-PT" sz="2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5737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/>
          <a:lstStyle/>
          <a:p>
            <a:pPr lvl="1"/>
            <a:r>
              <a:rPr lang="en-US" sz="2000" dirty="0"/>
              <a:t>LIBOR may be phased out by 2021 in </a:t>
            </a:r>
            <a:r>
              <a:rPr lang="en-US" sz="2000" dirty="0" err="1"/>
              <a:t>favour</a:t>
            </a:r>
            <a:r>
              <a:rPr lang="en-US" sz="2000" dirty="0"/>
              <a:t> of alternative </a:t>
            </a:r>
            <a:r>
              <a:rPr lang="en-US" sz="2000" dirty="0" smtClean="0"/>
              <a:t>rates [U.K</a:t>
            </a:r>
            <a:r>
              <a:rPr lang="en-US" sz="2000" dirty="0"/>
              <a:t>.'s Financial Conduct Authority (FCA) recently </a:t>
            </a:r>
            <a:r>
              <a:rPr lang="en-US" sz="2000" dirty="0" smtClean="0"/>
              <a:t>announced] .</a:t>
            </a:r>
          </a:p>
          <a:p>
            <a:pPr lvl="1"/>
            <a:r>
              <a:rPr lang="en-US" sz="2000" dirty="0"/>
              <a:t>United States Dollar LIBOR would likely be replaced by the Broad Treasuries Repo Financing Rate </a:t>
            </a:r>
            <a:r>
              <a:rPr lang="en-US" sz="2000" dirty="0" smtClean="0"/>
              <a:t>(BTFR) and </a:t>
            </a:r>
            <a:r>
              <a:rPr lang="en-US" sz="2000" dirty="0"/>
              <a:t>the Sterling LIBOR by the Sterling Overnight Index </a:t>
            </a:r>
            <a:r>
              <a:rPr lang="en-US" sz="2000" dirty="0" smtClean="0"/>
              <a:t>Average (SONIA). They are still not LIBOR's </a:t>
            </a:r>
            <a:r>
              <a:rPr lang="en-US" sz="2000" dirty="0"/>
              <a:t>official </a:t>
            </a:r>
            <a:r>
              <a:rPr lang="en-US" sz="2000" dirty="0" smtClean="0"/>
              <a:t>successors.</a:t>
            </a:r>
          </a:p>
          <a:p>
            <a:pPr lvl="1"/>
            <a:r>
              <a:rPr lang="en-US" sz="2000" dirty="0" smtClean="0"/>
              <a:t>The 3 </a:t>
            </a:r>
            <a:r>
              <a:rPr lang="en-US" sz="2000" dirty="0"/>
              <a:t>rates similarly attempt to measure the near-risk-free lending </a:t>
            </a:r>
            <a:r>
              <a:rPr lang="en-US" sz="2000" dirty="0" smtClean="0"/>
              <a:t>rate, but SONIA </a:t>
            </a:r>
            <a:r>
              <a:rPr lang="en-US" sz="2000" dirty="0"/>
              <a:t>and BTFR differ from LIBOR in the following ways:</a:t>
            </a:r>
          </a:p>
          <a:p>
            <a:pPr lvl="2"/>
            <a:r>
              <a:rPr lang="en-US" sz="1800" b="1" dirty="0"/>
              <a:t>they are based solely on actual transactions</a:t>
            </a:r>
            <a:r>
              <a:rPr lang="en-US" sz="1800" dirty="0"/>
              <a:t> (i.e., they are backwards-looking), whereas LIBOR is premised on the "expert opinion" of a panel of banks (i.e., it is forward-looking and relies on forecasts);</a:t>
            </a:r>
          </a:p>
          <a:p>
            <a:pPr lvl="2"/>
            <a:r>
              <a:rPr lang="en-US" sz="1800" b="1" dirty="0"/>
              <a:t>they are overnight rates</a:t>
            </a:r>
            <a:r>
              <a:rPr lang="en-US" sz="1800" dirty="0"/>
              <a:t>, whereas LIBOR is published for seven maturities ranging from overnight to 12 months;</a:t>
            </a:r>
          </a:p>
          <a:p>
            <a:pPr lvl="2"/>
            <a:r>
              <a:rPr lang="en-US" sz="1800" b="1" dirty="0"/>
              <a:t>they are limited to one currency</a:t>
            </a:r>
            <a:r>
              <a:rPr lang="en-US" sz="1800" dirty="0"/>
              <a:t> (SONIA to sterling and BTFR to U.S. dollars), whereas LIBOR is published for five currencies; and</a:t>
            </a:r>
          </a:p>
          <a:p>
            <a:pPr lvl="2"/>
            <a:r>
              <a:rPr lang="en-US" sz="1800" b="1" dirty="0"/>
              <a:t>historically, they have both been quantitatively lower</a:t>
            </a:r>
            <a:r>
              <a:rPr lang="en-US" sz="1800" dirty="0"/>
              <a:t> than LIBOR. As overnight rates, both carry less term risk, and BTFR, being derived from secured transactions, involves less credit risk and therefore a lower risk premium.</a:t>
            </a:r>
          </a:p>
          <a:p>
            <a:pPr lvl="1"/>
            <a:endParaRPr lang="en-US" sz="2000" dirty="0"/>
          </a:p>
          <a:p>
            <a:pPr lvl="1"/>
            <a:endParaRPr lang="pt-PT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International</a:t>
            </a:r>
            <a:r>
              <a:rPr lang="pt-PT" dirty="0" smtClean="0"/>
              <a:t> Financial </a:t>
            </a:r>
            <a:r>
              <a:rPr lang="pt-PT" dirty="0" err="1" smtClean="0"/>
              <a:t>Markets</a:t>
            </a:r>
            <a:r>
              <a:rPr lang="pt-PT" dirty="0" smtClean="0"/>
              <a:t>, ISEG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45577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pt-PT" sz="2800" dirty="0" err="1" smtClean="0"/>
              <a:t>Participants</a:t>
            </a:r>
            <a:r>
              <a:rPr lang="pt-PT" sz="2800" dirty="0" smtClean="0"/>
              <a:t> (</a:t>
            </a:r>
            <a:r>
              <a:rPr lang="pt-PT" sz="2400" dirty="0" err="1" smtClean="0"/>
              <a:t>who</a:t>
            </a:r>
            <a:r>
              <a:rPr lang="pt-PT" sz="2400" dirty="0" smtClean="0"/>
              <a:t> </a:t>
            </a:r>
            <a:r>
              <a:rPr lang="pt-PT" sz="2400" dirty="0" err="1" smtClean="0"/>
              <a:t>demands</a:t>
            </a:r>
            <a:r>
              <a:rPr lang="pt-PT" sz="2400" dirty="0" smtClean="0"/>
              <a:t> </a:t>
            </a:r>
            <a:r>
              <a:rPr lang="pt-PT" sz="2400" dirty="0" err="1" smtClean="0"/>
              <a:t>and</a:t>
            </a:r>
            <a:r>
              <a:rPr lang="pt-PT" sz="2400" dirty="0" smtClean="0"/>
              <a:t> </a:t>
            </a:r>
            <a:r>
              <a:rPr lang="pt-PT" sz="2400" dirty="0" err="1" smtClean="0"/>
              <a:t>who</a:t>
            </a:r>
            <a:r>
              <a:rPr lang="pt-PT" sz="2400" dirty="0" smtClean="0"/>
              <a:t> </a:t>
            </a:r>
            <a:r>
              <a:rPr lang="pt-PT" sz="2400" dirty="0" err="1" smtClean="0"/>
              <a:t>supplies</a:t>
            </a:r>
            <a:r>
              <a:rPr lang="pt-PT" sz="2400" dirty="0" smtClean="0"/>
              <a:t> </a:t>
            </a:r>
            <a:r>
              <a:rPr lang="pt-PT" sz="2400" dirty="0" err="1" smtClean="0"/>
              <a:t>funds</a:t>
            </a:r>
            <a:r>
              <a:rPr lang="pt-PT" sz="2800" dirty="0" smtClean="0"/>
              <a:t>)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r>
              <a:rPr lang="en-US" dirty="0" smtClean="0"/>
              <a:t>Main Depositors:</a:t>
            </a:r>
          </a:p>
          <a:p>
            <a:pPr lvl="1"/>
            <a:r>
              <a:rPr lang="en-US" dirty="0" smtClean="0"/>
              <a:t>Large firms (American or not) with international activities .</a:t>
            </a:r>
          </a:p>
          <a:p>
            <a:pPr lvl="1"/>
            <a:r>
              <a:rPr lang="en-US" dirty="0" smtClean="0"/>
              <a:t>Commercial banks located </a:t>
            </a:r>
            <a:r>
              <a:rPr lang="en-US" dirty="0"/>
              <a:t>in important </a:t>
            </a:r>
            <a:r>
              <a:rPr lang="en-US" dirty="0" smtClean="0"/>
              <a:t>financial centers.</a:t>
            </a:r>
          </a:p>
          <a:p>
            <a:pPr lvl="1"/>
            <a:r>
              <a:rPr lang="en-US" dirty="0" smtClean="0"/>
              <a:t>Central banks, through BIS.</a:t>
            </a:r>
          </a:p>
          <a:p>
            <a:r>
              <a:rPr lang="en-US" dirty="0" smtClean="0"/>
              <a:t>Main Borrowers:</a:t>
            </a:r>
          </a:p>
          <a:p>
            <a:pPr lvl="1"/>
            <a:r>
              <a:rPr lang="en-US" dirty="0"/>
              <a:t>Large firms (American or not) with international activities .</a:t>
            </a:r>
          </a:p>
          <a:p>
            <a:pPr lvl="1"/>
            <a:r>
              <a:rPr lang="en-US" dirty="0"/>
              <a:t>Commercial banks located in important financial </a:t>
            </a:r>
            <a:r>
              <a:rPr lang="en-US" dirty="0" smtClean="0"/>
              <a:t>centers.</a:t>
            </a:r>
          </a:p>
          <a:p>
            <a:pPr lvl="1"/>
            <a:r>
              <a:rPr lang="en-US" dirty="0" smtClean="0"/>
              <a:t>Governments.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843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r>
              <a:rPr lang="pt-PT" sz="2800" dirty="0" err="1" smtClean="0"/>
              <a:t>Factors</a:t>
            </a:r>
            <a:r>
              <a:rPr lang="pt-PT" sz="2800" dirty="0" smtClean="0"/>
              <a:t> </a:t>
            </a:r>
            <a:r>
              <a:rPr lang="pt-PT" sz="2800" dirty="0" err="1" smtClean="0"/>
              <a:t>that</a:t>
            </a:r>
            <a:r>
              <a:rPr lang="pt-PT" sz="2800" dirty="0" smtClean="0"/>
              <a:t> </a:t>
            </a:r>
            <a:r>
              <a:rPr lang="pt-PT" sz="2800" dirty="0" err="1" smtClean="0"/>
              <a:t>promoted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/>
              <a:t> </a:t>
            </a:r>
            <a:r>
              <a:rPr lang="pt-PT" sz="2800" dirty="0" err="1" smtClean="0"/>
              <a:t>initial</a:t>
            </a:r>
            <a:r>
              <a:rPr lang="pt-PT" sz="2800" dirty="0" smtClean="0"/>
              <a:t> </a:t>
            </a:r>
            <a:r>
              <a:rPr lang="pt-PT" sz="2800" dirty="0" err="1"/>
              <a:t>development</a:t>
            </a:r>
            <a:r>
              <a:rPr lang="pt-PT" sz="2800" dirty="0"/>
              <a:t> </a:t>
            </a:r>
            <a:r>
              <a:rPr lang="pt-PT" sz="2800" dirty="0" err="1" smtClean="0"/>
              <a:t>of</a:t>
            </a:r>
            <a:r>
              <a:rPr lang="pt-PT" sz="2800" dirty="0" smtClean="0"/>
              <a:t> </a:t>
            </a:r>
            <a:r>
              <a:rPr lang="pt-PT" sz="2800" dirty="0" err="1" smtClean="0"/>
              <a:t>the</a:t>
            </a:r>
            <a:r>
              <a:rPr lang="pt-PT" sz="2800" dirty="0" smtClean="0"/>
              <a:t> </a:t>
            </a:r>
            <a:r>
              <a:rPr lang="pt-PT" sz="2800" dirty="0" err="1" smtClean="0"/>
              <a:t>eurodollar</a:t>
            </a:r>
            <a:r>
              <a:rPr lang="pt-PT" sz="2800" dirty="0" smtClean="0"/>
              <a:t> </a:t>
            </a:r>
            <a:r>
              <a:rPr lang="pt-PT" sz="2800" dirty="0" err="1" smtClean="0"/>
              <a:t>markets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4679032"/>
          </a:xfrm>
        </p:spPr>
        <p:txBody>
          <a:bodyPr/>
          <a:lstStyle/>
          <a:p>
            <a:r>
              <a:rPr lang="pt-PT" u="sng" dirty="0" err="1" smtClean="0"/>
              <a:t>Political</a:t>
            </a:r>
            <a:r>
              <a:rPr lang="pt-PT" u="sng" dirty="0" smtClean="0"/>
              <a:t> factor </a:t>
            </a:r>
            <a:r>
              <a:rPr lang="pt-PT" dirty="0" smtClean="0"/>
              <a:t>: </a:t>
            </a:r>
            <a:r>
              <a:rPr lang="en-GB" dirty="0"/>
              <a:t>The creation of Eurodollars in the 50s and the Soviets</a:t>
            </a:r>
            <a:r>
              <a:rPr lang="pt-PT" dirty="0"/>
              <a:t>. </a:t>
            </a:r>
            <a:endParaRPr lang="pt-PT" u="sng" dirty="0" smtClean="0"/>
          </a:p>
          <a:p>
            <a:pPr>
              <a:spcAft>
                <a:spcPts val="600"/>
              </a:spcAft>
            </a:pPr>
            <a:r>
              <a:rPr lang="pt-PT" u="sng" dirty="0" smtClean="0"/>
              <a:t>Suez </a:t>
            </a:r>
            <a:r>
              <a:rPr lang="pt-PT" u="sng" dirty="0" err="1" smtClean="0"/>
              <a:t>crisis</a:t>
            </a:r>
            <a:r>
              <a:rPr lang="pt-PT" u="sng" dirty="0" smtClean="0"/>
              <a:t> (1957)</a:t>
            </a:r>
            <a:r>
              <a:rPr lang="pt-PT" dirty="0" smtClean="0"/>
              <a:t>:</a:t>
            </a:r>
            <a:r>
              <a:rPr lang="pt-PT" sz="3000" dirty="0" smtClean="0"/>
              <a:t> </a:t>
            </a:r>
            <a:r>
              <a:rPr lang="pt-PT" dirty="0" err="1" smtClean="0"/>
              <a:t>Higher</a:t>
            </a:r>
            <a:r>
              <a:rPr lang="pt-PT" sz="3000" dirty="0" smtClean="0"/>
              <a:t> </a:t>
            </a:r>
            <a:r>
              <a:rPr lang="pt-PT" sz="3000" dirty="0" err="1" smtClean="0"/>
              <a:t>inflation</a:t>
            </a:r>
            <a:r>
              <a:rPr lang="pt-PT" sz="3000" dirty="0" smtClean="0"/>
              <a:t> in UK - B</a:t>
            </a:r>
            <a:r>
              <a:rPr lang="pt-PT" dirty="0" smtClean="0"/>
              <a:t>alance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payments</a:t>
            </a:r>
            <a:r>
              <a:rPr lang="pt-PT" dirty="0"/>
              <a:t> </a:t>
            </a:r>
            <a:r>
              <a:rPr lang="pt-PT" dirty="0" err="1"/>
              <a:t>crisis</a:t>
            </a:r>
            <a:r>
              <a:rPr lang="pt-PT" dirty="0"/>
              <a:t>, </a:t>
            </a:r>
            <a:r>
              <a:rPr lang="pt-PT" dirty="0" err="1" smtClean="0"/>
              <a:t>threatening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Bretton</a:t>
            </a:r>
            <a:r>
              <a:rPr lang="pt-PT" dirty="0"/>
              <a:t> </a:t>
            </a:r>
            <a:r>
              <a:rPr lang="pt-PT" dirty="0" err="1"/>
              <a:t>Woods</a:t>
            </a:r>
            <a:r>
              <a:rPr lang="pt-PT" dirty="0"/>
              <a:t> </a:t>
            </a:r>
            <a:r>
              <a:rPr lang="pt-PT" dirty="0" err="1"/>
              <a:t>sterling</a:t>
            </a:r>
            <a:r>
              <a:rPr lang="pt-PT" dirty="0"/>
              <a:t> </a:t>
            </a:r>
            <a:r>
              <a:rPr lang="pt-PT" dirty="0" err="1" smtClean="0"/>
              <a:t>parity</a:t>
            </a:r>
            <a:r>
              <a:rPr lang="pt-PT" dirty="0" smtClean="0"/>
              <a:t> -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/>
              <a:t>British</a:t>
            </a:r>
            <a:r>
              <a:rPr lang="pt-PT" dirty="0"/>
              <a:t> </a:t>
            </a:r>
            <a:r>
              <a:rPr lang="pt-PT" dirty="0" err="1"/>
              <a:t>government</a:t>
            </a:r>
            <a:r>
              <a:rPr lang="pt-PT" dirty="0"/>
              <a:t> </a:t>
            </a:r>
            <a:r>
              <a:rPr lang="en-GB" dirty="0"/>
              <a:t>restricted banks from lending British pounds to </a:t>
            </a:r>
            <a:r>
              <a:rPr lang="en-GB" dirty="0" smtClean="0"/>
              <a:t>foreigners</a:t>
            </a:r>
            <a:r>
              <a:rPr lang="en-GB" sz="3000" dirty="0" smtClean="0"/>
              <a:t>. </a:t>
            </a:r>
          </a:p>
          <a:p>
            <a:pPr lvl="1">
              <a:spcAft>
                <a:spcPts val="600"/>
              </a:spcAft>
            </a:pPr>
            <a:r>
              <a:rPr lang="en-GB" sz="23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Too </a:t>
            </a:r>
            <a:r>
              <a:rPr lang="en-GB" sz="2300" dirty="0">
                <a:latin typeface="CordiaUPC" panose="020B0304020202020204" pitchFamily="34" charset="-34"/>
                <a:cs typeface="CordiaUPC" panose="020B0304020202020204" pitchFamily="34" charset="-34"/>
              </a:rPr>
              <a:t>profitable a business for the banks to lose -  attract dollar deposits in order to continue to finance </a:t>
            </a:r>
            <a:r>
              <a:rPr lang="en-GB" sz="23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trade, </a:t>
            </a:r>
            <a:r>
              <a:rPr lang="en-GB" sz="2300" dirty="0">
                <a:latin typeface="CordiaUPC" panose="020B0304020202020204" pitchFamily="34" charset="-34"/>
                <a:cs typeface="CordiaUPC" panose="020B0304020202020204" pitchFamily="34" charset="-34"/>
              </a:rPr>
              <a:t>this time in dollars. </a:t>
            </a:r>
            <a:r>
              <a:rPr lang="en-GB" sz="23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Transactions between non-residents and in a foreign currency (not in </a:t>
            </a:r>
            <a:r>
              <a:rPr lang="en-GB" sz="2300" dirty="0" err="1" smtClean="0">
                <a:latin typeface="CordiaUPC" panose="020B0304020202020204" pitchFamily="34" charset="-34"/>
                <a:cs typeface="CordiaUPC" panose="020B0304020202020204" pitchFamily="34" charset="-34"/>
              </a:rPr>
              <a:t>Sterlings</a:t>
            </a:r>
            <a:r>
              <a:rPr lang="en-GB" sz="23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) mediated by banks in London were considered by the Bank of England to be </a:t>
            </a:r>
            <a:r>
              <a:rPr lang="en-GB" sz="2300" i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offshore </a:t>
            </a:r>
            <a:r>
              <a:rPr lang="en-GB" sz="23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and not under its supervision. Because there was no interference </a:t>
            </a:r>
            <a:r>
              <a:rPr lang="en-GB" sz="2300" dirty="0">
                <a:latin typeface="CordiaUPC" panose="020B0304020202020204" pitchFamily="34" charset="-34"/>
                <a:cs typeface="CordiaUPC" panose="020B0304020202020204" pitchFamily="34" charset="-34"/>
              </a:rPr>
              <a:t>in this activity, London became the first and still most important </a:t>
            </a:r>
            <a:r>
              <a:rPr lang="en-GB" sz="23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centre </a:t>
            </a:r>
            <a:r>
              <a:rPr lang="en-GB" sz="2300" dirty="0">
                <a:latin typeface="CordiaUPC" panose="020B0304020202020204" pitchFamily="34" charset="-34"/>
                <a:cs typeface="CordiaUPC" panose="020B0304020202020204" pitchFamily="34" charset="-34"/>
              </a:rPr>
              <a:t>of Eurocurrency transactions. </a:t>
            </a:r>
            <a:endParaRPr lang="pt-PT" sz="23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International Financial </a:t>
            </a:r>
            <a:r>
              <a:rPr lang="pt-PT" dirty="0" err="1" smtClean="0"/>
              <a:t>Markets</a:t>
            </a:r>
            <a:r>
              <a:rPr lang="pt-PT" dirty="0" smtClean="0"/>
              <a:t>, ISEG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125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332656"/>
            <a:ext cx="7772400" cy="5471120"/>
          </a:xfrm>
        </p:spPr>
        <p:txBody>
          <a:bodyPr/>
          <a:lstStyle/>
          <a:p>
            <a:r>
              <a:rPr lang="pt-PT" dirty="0" err="1"/>
              <a:t>Restoration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u="sng" dirty="0" err="1"/>
              <a:t>convertibility</a:t>
            </a:r>
            <a:r>
              <a:rPr lang="pt-PT" dirty="0"/>
              <a:t> </a:t>
            </a:r>
            <a:r>
              <a:rPr lang="en-GB" dirty="0"/>
              <a:t> of currencies in Western Europe in 1958 and exchange controls lifting : </a:t>
            </a:r>
            <a:r>
              <a:rPr lang="en-GB" sz="2400" dirty="0"/>
              <a:t>surplus countries may invest where returns are higher; deficit countries can borrow where costs are lower. They can use the dollars and easily convert into local currency (financing activities).</a:t>
            </a:r>
            <a:endParaRPr lang="pt-PT" sz="2400" dirty="0"/>
          </a:p>
          <a:p>
            <a:r>
              <a:rPr lang="pt-PT" u="sng" dirty="0" smtClean="0"/>
              <a:t>USA deficits: </a:t>
            </a:r>
            <a:r>
              <a:rPr lang="pt-PT" dirty="0" smtClean="0"/>
              <a:t> </a:t>
            </a:r>
            <a:r>
              <a:rPr lang="en-GB" dirty="0"/>
              <a:t>flow of dollars into the hands of non-US residents</a:t>
            </a:r>
            <a:r>
              <a:rPr lang="en-GB" dirty="0" smtClean="0"/>
              <a:t>.</a:t>
            </a:r>
          </a:p>
          <a:p>
            <a:r>
              <a:rPr lang="pt-PT" u="sng" dirty="0" err="1" smtClean="0"/>
              <a:t>Petrodollars</a:t>
            </a:r>
            <a:r>
              <a:rPr lang="pt-PT" u="sng" dirty="0" smtClean="0"/>
              <a:t>: </a:t>
            </a:r>
            <a:r>
              <a:rPr lang="pt-PT" dirty="0" err="1" smtClean="0"/>
              <a:t>pos</a:t>
            </a:r>
            <a:r>
              <a:rPr lang="pt-PT" dirty="0" smtClean="0"/>
              <a:t> 1973.</a:t>
            </a:r>
            <a:endParaRPr lang="pt-PT" u="sng" dirty="0"/>
          </a:p>
          <a:p>
            <a:r>
              <a:rPr lang="pt-PT" u="sng" dirty="0" err="1" smtClean="0"/>
              <a:t>Regulation</a:t>
            </a:r>
            <a:r>
              <a:rPr lang="pt-PT" u="sng" dirty="0" smtClean="0"/>
              <a:t> Q</a:t>
            </a:r>
            <a:r>
              <a:rPr lang="pt-PT" dirty="0" smtClean="0"/>
              <a:t>: </a:t>
            </a:r>
            <a:r>
              <a:rPr lang="pt-PT" sz="2800" dirty="0" smtClean="0"/>
              <a:t> </a:t>
            </a:r>
            <a:r>
              <a:rPr lang="pt-PT" sz="2800" dirty="0"/>
              <a:t>EUA- 1963: </a:t>
            </a:r>
            <a:r>
              <a:rPr lang="pt-PT" sz="2800" dirty="0" err="1"/>
              <a:t>limits</a:t>
            </a:r>
            <a:r>
              <a:rPr lang="pt-PT" sz="2800" dirty="0"/>
              <a:t> to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interest</a:t>
            </a:r>
            <a:r>
              <a:rPr lang="pt-PT" sz="2800" dirty="0"/>
              <a:t> rates </a:t>
            </a:r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could</a:t>
            </a:r>
            <a:r>
              <a:rPr lang="pt-PT" sz="2800" dirty="0"/>
              <a:t> </a:t>
            </a:r>
            <a:r>
              <a:rPr lang="pt-PT" sz="2800" dirty="0" err="1"/>
              <a:t>be</a:t>
            </a:r>
            <a:r>
              <a:rPr lang="pt-PT" sz="2800" dirty="0"/>
              <a:t> </a:t>
            </a:r>
            <a:r>
              <a:rPr lang="pt-PT" sz="2800" dirty="0" err="1"/>
              <a:t>used</a:t>
            </a:r>
            <a:r>
              <a:rPr lang="pt-PT" sz="2800" dirty="0"/>
              <a:t> to </a:t>
            </a:r>
            <a:r>
              <a:rPr lang="pt-PT" sz="2800" dirty="0" err="1"/>
              <a:t>remunerate</a:t>
            </a:r>
            <a:r>
              <a:rPr lang="pt-PT" sz="2800" dirty="0"/>
              <a:t> </a:t>
            </a:r>
            <a:r>
              <a:rPr lang="pt-PT" sz="2800" dirty="0" err="1"/>
              <a:t>deposits</a:t>
            </a:r>
            <a:r>
              <a:rPr lang="pt-PT" sz="2800" dirty="0"/>
              <a:t>. </a:t>
            </a:r>
            <a:r>
              <a:rPr lang="pt-PT" sz="2800" dirty="0" smtClean="0"/>
              <a:t>P</a:t>
            </a:r>
            <a:r>
              <a:rPr lang="en-GB" sz="2800" dirty="0" err="1" smtClean="0"/>
              <a:t>rohibition</a:t>
            </a:r>
            <a:r>
              <a:rPr lang="en-GB" sz="2800" dirty="0" smtClean="0"/>
              <a:t> </a:t>
            </a:r>
            <a:r>
              <a:rPr lang="en-GB" sz="2800" dirty="0"/>
              <a:t>of interest payments on deposits less than 30 </a:t>
            </a:r>
            <a:r>
              <a:rPr lang="en-GB" sz="2800" dirty="0" smtClean="0"/>
              <a:t>days. </a:t>
            </a:r>
          </a:p>
          <a:p>
            <a:r>
              <a:rPr lang="pt-PT" u="sng" dirty="0" smtClean="0"/>
              <a:t>Real </a:t>
            </a:r>
            <a:r>
              <a:rPr lang="pt-PT" u="sng" dirty="0" err="1" smtClean="0"/>
              <a:t>integration</a:t>
            </a:r>
            <a:r>
              <a:rPr lang="pt-PT" u="sng" dirty="0" smtClean="0"/>
              <a:t>: </a:t>
            </a:r>
            <a:r>
              <a:rPr lang="pt-PT" dirty="0" smtClean="0"/>
              <a:t>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trade</a:t>
            </a:r>
            <a:r>
              <a:rPr lang="pt-PT" dirty="0" smtClean="0"/>
              <a:t>, </a:t>
            </a:r>
            <a:r>
              <a:rPr lang="pt-PT" dirty="0" err="1" smtClean="0"/>
              <a:t>multinationals</a:t>
            </a:r>
            <a:r>
              <a:rPr lang="pt-PT" dirty="0" smtClean="0"/>
              <a:t>. 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Euromarkets</a:t>
            </a:r>
            <a:r>
              <a:rPr lang="pt-PT" dirty="0" smtClean="0"/>
              <a:t> </a:t>
            </a:r>
            <a:r>
              <a:rPr lang="pt-PT" dirty="0" err="1" smtClean="0"/>
              <a:t>instead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hedging</a:t>
            </a:r>
            <a:r>
              <a:rPr lang="pt-PT" dirty="0" smtClean="0"/>
              <a:t> </a:t>
            </a:r>
            <a:r>
              <a:rPr lang="pt-PT" dirty="0" err="1" smtClean="0"/>
              <a:t>using</a:t>
            </a:r>
            <a:r>
              <a:rPr lang="pt-PT" dirty="0" smtClean="0"/>
              <a:t> </a:t>
            </a:r>
            <a:r>
              <a:rPr lang="pt-PT" dirty="0" err="1" smtClean="0"/>
              <a:t>f</a:t>
            </a:r>
            <a:r>
              <a:rPr lang="pt-PT" i="1" dirty="0" err="1" smtClean="0"/>
              <a:t>orward</a:t>
            </a:r>
            <a:r>
              <a:rPr lang="pt-PT" dirty="0"/>
              <a:t> </a:t>
            </a:r>
            <a:r>
              <a:rPr lang="pt-PT" dirty="0" err="1" smtClean="0"/>
              <a:t>contracts</a:t>
            </a:r>
            <a:r>
              <a:rPr lang="pt-PT" dirty="0" smtClean="0"/>
              <a:t>, for </a:t>
            </a:r>
            <a:r>
              <a:rPr lang="pt-PT" dirty="0" err="1" smtClean="0"/>
              <a:t>instance</a:t>
            </a:r>
            <a:r>
              <a:rPr lang="pt-PT" dirty="0" smtClean="0"/>
              <a:t>. </a:t>
            </a:r>
            <a:endParaRPr lang="pt-PT" dirty="0"/>
          </a:p>
          <a:p>
            <a:endParaRPr lang="pt-PT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0209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  <a:noFill/>
          <a:ln>
            <a:noFill/>
          </a:ln>
        </p:spPr>
        <p:txBody>
          <a:bodyPr/>
          <a:lstStyle/>
          <a:p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position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London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eurodollar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endParaRPr lang="pt-PT" dirty="0" smtClean="0"/>
          </a:p>
          <a:p>
            <a:pPr lvl="1"/>
            <a:r>
              <a:rPr lang="en-US" dirty="0" smtClean="0"/>
              <a:t>Despite</a:t>
            </a:r>
          </a:p>
          <a:p>
            <a:pPr lvl="2"/>
            <a:r>
              <a:rPr lang="en-US" dirty="0" smtClean="0"/>
              <a:t>the exponential growth of the Eurodollar market since its inception,</a:t>
            </a:r>
          </a:p>
          <a:p>
            <a:pPr lvl="2"/>
            <a:r>
              <a:rPr lang="en-US" dirty="0" smtClean="0"/>
              <a:t>globalization,</a:t>
            </a:r>
          </a:p>
          <a:p>
            <a:pPr lvl="2"/>
            <a:r>
              <a:rPr lang="en-US" dirty="0" smtClean="0"/>
              <a:t>the  emergence of competing financial centers mainly in the 90s*</a:t>
            </a:r>
          </a:p>
          <a:p>
            <a:pPr marL="593725" lvl="2" indent="0">
              <a:buNone/>
            </a:pPr>
            <a:r>
              <a:rPr lang="en-US" dirty="0" smtClean="0"/>
              <a:t> maintains its dominant position. Data from1994: London - 25% of dollar deposits outside the U.S. (almost double the next financial center, the Cayman Islands)</a:t>
            </a:r>
          </a:p>
          <a:p>
            <a:pPr lvl="1"/>
            <a:r>
              <a:rPr lang="en-US" dirty="0" smtClean="0"/>
              <a:t>London has many international banks.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300" dirty="0" smtClean="0"/>
              <a:t>*</a:t>
            </a:r>
            <a:r>
              <a:rPr lang="en-US" sz="2000" dirty="0" smtClean="0"/>
              <a:t>1968 - Singapore launched the Asian Dollar Market</a:t>
            </a:r>
          </a:p>
          <a:p>
            <a:pPr marL="0" indent="0">
              <a:buNone/>
            </a:pPr>
            <a:r>
              <a:rPr lang="en-US" sz="2000" dirty="0" smtClean="0"/>
              <a:t>Early 1970’s – Europe - Luxembourg, Channel Islands, Isle of 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D50F1-33F8-467E-BBBC-6CBD2F37E9D1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1500"/>
            <a:ext cx="7772400" cy="5448300"/>
          </a:xfrm>
        </p:spPr>
        <p:txBody>
          <a:bodyPr/>
          <a:lstStyle/>
          <a:p>
            <a:r>
              <a:rPr lang="pt-PT" dirty="0" err="1" smtClean="0"/>
              <a:t>Regulation</a:t>
            </a:r>
            <a:endParaRPr lang="pt-PT" dirty="0" smtClean="0"/>
          </a:p>
          <a:p>
            <a:pPr lvl="1"/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any</a:t>
            </a:r>
            <a:r>
              <a:rPr lang="pt-PT" dirty="0" smtClean="0"/>
              <a:t> country.</a:t>
            </a:r>
          </a:p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dirty="0" smtClean="0"/>
              <a:t>It is difficult to impose banking regulation to </a:t>
            </a:r>
            <a:r>
              <a:rPr lang="en-US" dirty="0" err="1" smtClean="0"/>
              <a:t>euromarkets</a:t>
            </a:r>
            <a:r>
              <a:rPr lang="en-US" dirty="0" smtClean="0"/>
              <a:t>, because banks can shift their business between different regulatory jurisdictions.</a:t>
            </a:r>
          </a:p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u="sng" dirty="0" err="1" smtClean="0"/>
              <a:t>Deposit</a:t>
            </a:r>
            <a:r>
              <a:rPr lang="pt-PT" u="sng" dirty="0" smtClean="0"/>
              <a:t> </a:t>
            </a:r>
            <a:r>
              <a:rPr lang="pt-PT" u="sng" dirty="0" err="1" smtClean="0"/>
              <a:t>Insurance</a:t>
            </a:r>
            <a:r>
              <a:rPr lang="pt-PT" dirty="0" smtClean="0"/>
              <a:t> –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available</a:t>
            </a:r>
            <a:r>
              <a:rPr lang="pt-PT" dirty="0" smtClean="0"/>
              <a:t> </a:t>
            </a:r>
            <a:r>
              <a:rPr lang="pt-PT" dirty="0" err="1" smtClean="0"/>
              <a:t>fund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too </a:t>
            </a:r>
            <a:r>
              <a:rPr lang="pt-PT" dirty="0" err="1" smtClean="0"/>
              <a:t>small</a:t>
            </a:r>
            <a:r>
              <a:rPr lang="pt-PT" dirty="0" smtClean="0"/>
              <a:t> to cover  </a:t>
            </a:r>
            <a:r>
              <a:rPr lang="pt-PT" dirty="0" err="1" smtClean="0"/>
              <a:t>the</a:t>
            </a:r>
            <a:r>
              <a:rPr lang="pt-PT" dirty="0" smtClean="0"/>
              <a:t> volume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deposits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international</a:t>
            </a:r>
            <a:r>
              <a:rPr lang="pt-PT" dirty="0" smtClean="0"/>
              <a:t> </a:t>
            </a:r>
            <a:r>
              <a:rPr lang="pt-PT" dirty="0" err="1" smtClean="0"/>
              <a:t>banking</a:t>
            </a:r>
            <a:r>
              <a:rPr lang="pt-PT" dirty="0" smtClean="0"/>
              <a:t> </a:t>
            </a:r>
            <a:r>
              <a:rPr lang="pt-PT" dirty="0" err="1" smtClean="0"/>
              <a:t>system</a:t>
            </a:r>
            <a:r>
              <a:rPr lang="pt-PT" dirty="0" smtClean="0"/>
              <a:t>.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interbank</a:t>
            </a:r>
            <a:r>
              <a:rPr lang="pt-PT" dirty="0" smtClean="0"/>
              <a:t> </a:t>
            </a:r>
            <a:r>
              <a:rPr lang="pt-PT" dirty="0" err="1" smtClean="0"/>
              <a:t>deposits</a:t>
            </a:r>
            <a:r>
              <a:rPr lang="pt-PT" dirty="0" smtClean="0"/>
              <a:t> are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protected</a:t>
            </a:r>
            <a:r>
              <a:rPr lang="pt-PT" dirty="0" smtClean="0"/>
              <a:t>.</a:t>
            </a:r>
          </a:p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u="sng" dirty="0" smtClean="0"/>
              <a:t>Reserve </a:t>
            </a:r>
            <a:r>
              <a:rPr lang="pt-PT" u="sng" dirty="0" err="1" smtClean="0"/>
              <a:t>Requirements</a:t>
            </a:r>
            <a:r>
              <a:rPr lang="pt-PT" u="sng" dirty="0" smtClean="0"/>
              <a:t>-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a country </a:t>
            </a:r>
            <a:r>
              <a:rPr lang="pt-PT" dirty="0" err="1" smtClean="0"/>
              <a:t>imposed</a:t>
            </a:r>
            <a:r>
              <a:rPr lang="pt-PT" dirty="0" smtClean="0"/>
              <a:t> </a:t>
            </a:r>
            <a:r>
              <a:rPr lang="pt-PT" dirty="0" err="1" smtClean="0"/>
              <a:t>them</a:t>
            </a:r>
            <a:r>
              <a:rPr lang="pt-PT" dirty="0" smtClean="0"/>
              <a:t> </a:t>
            </a:r>
            <a:r>
              <a:rPr lang="pt-PT" dirty="0" err="1" smtClean="0"/>
              <a:t>unilateraly</a:t>
            </a:r>
            <a:r>
              <a:rPr lang="pt-PT" dirty="0" smtClean="0"/>
              <a:t>,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deposits</a:t>
            </a:r>
            <a:r>
              <a:rPr lang="pt-PT" dirty="0" smtClean="0"/>
              <a:t> </a:t>
            </a:r>
            <a:r>
              <a:rPr lang="pt-PT" dirty="0" err="1" smtClean="0"/>
              <a:t>would</a:t>
            </a:r>
            <a:r>
              <a:rPr lang="pt-PT" dirty="0" smtClean="0"/>
              <a:t> </a:t>
            </a:r>
            <a:r>
              <a:rPr lang="pt-PT" dirty="0" err="1" smtClean="0"/>
              <a:t>shift</a:t>
            </a:r>
            <a:r>
              <a:rPr lang="pt-PT" dirty="0" smtClean="0"/>
              <a:t> to </a:t>
            </a:r>
            <a:r>
              <a:rPr lang="pt-PT" dirty="0" err="1" smtClean="0"/>
              <a:t>unregulated</a:t>
            </a:r>
            <a:r>
              <a:rPr lang="pt-PT" dirty="0" smtClean="0"/>
              <a:t> centres. Multilateral </a:t>
            </a:r>
            <a:r>
              <a:rPr lang="pt-PT" dirty="0" err="1" smtClean="0"/>
              <a:t>cooperation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difficult</a:t>
            </a:r>
            <a:r>
              <a:rPr lang="pt-PT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071C-B1F7-49EE-82D0-9DC9CEBB6A17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3657600" cy="1143000"/>
          </a:xfrm>
        </p:spPr>
        <p:txBody>
          <a:bodyPr/>
          <a:lstStyle/>
          <a:p>
            <a:pPr>
              <a:defRPr/>
            </a:pPr>
            <a:r>
              <a:rPr lang="pt-PT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Eurocurrencies</a:t>
            </a:r>
            <a:endParaRPr lang="pt-PT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71625"/>
            <a:ext cx="7772400" cy="4500563"/>
          </a:xfrm>
        </p:spPr>
        <p:txBody>
          <a:bodyPr/>
          <a:lstStyle/>
          <a:p>
            <a:pPr>
              <a:defRPr/>
            </a:pPr>
            <a:r>
              <a:rPr lang="pt-PT" dirty="0" err="1" smtClean="0"/>
              <a:t>Definition</a:t>
            </a:r>
            <a:endParaRPr lang="pt-PT" dirty="0" smtClean="0"/>
          </a:p>
          <a:p>
            <a:pPr lvl="1">
              <a:defRPr/>
            </a:pPr>
            <a:r>
              <a:rPr lang="pt-PT" dirty="0" err="1" smtClean="0"/>
              <a:t>Eurocurrency</a:t>
            </a:r>
            <a:r>
              <a:rPr lang="pt-PT" dirty="0" smtClean="0"/>
              <a:t> </a:t>
            </a:r>
            <a:r>
              <a:rPr lang="en-GB" dirty="0"/>
              <a:t>is a currency that is deposited outside the issuing </a:t>
            </a:r>
            <a:r>
              <a:rPr lang="en-GB" dirty="0" smtClean="0"/>
              <a:t>country (</a:t>
            </a:r>
            <a:r>
              <a:rPr lang="en-GB" i="1" dirty="0" smtClean="0"/>
              <a:t>offshore</a:t>
            </a:r>
            <a:r>
              <a:rPr lang="en-GB" dirty="0" smtClean="0"/>
              <a:t>).</a:t>
            </a:r>
            <a:endParaRPr lang="pt-PT" dirty="0" smtClean="0"/>
          </a:p>
          <a:p>
            <a:pPr>
              <a:defRPr/>
            </a:pPr>
            <a:r>
              <a:rPr lang="en-GB" sz="2300" dirty="0" smtClean="0"/>
              <a:t>What </a:t>
            </a:r>
            <a:r>
              <a:rPr lang="en-GB" sz="2300" dirty="0"/>
              <a:t>matters to be considered a </a:t>
            </a:r>
            <a:r>
              <a:rPr lang="en-GB" sz="2300" dirty="0" err="1" smtClean="0"/>
              <a:t>eurodeposit</a:t>
            </a:r>
            <a:r>
              <a:rPr lang="en-GB" sz="2300" dirty="0" smtClean="0"/>
              <a:t> </a:t>
            </a:r>
            <a:r>
              <a:rPr lang="en-GB" sz="2300" dirty="0"/>
              <a:t>is the location of the </a:t>
            </a:r>
            <a:r>
              <a:rPr lang="en-GB" sz="2300" dirty="0" smtClean="0"/>
              <a:t>bank that </a:t>
            </a:r>
            <a:r>
              <a:rPr lang="en-GB" sz="2300" dirty="0"/>
              <a:t>accepts the deposit. </a:t>
            </a:r>
            <a:r>
              <a:rPr lang="en-GB" sz="2300" dirty="0" smtClean="0"/>
              <a:t>Both the bank nationality and </a:t>
            </a:r>
            <a:r>
              <a:rPr lang="en-GB" sz="2300" dirty="0"/>
              <a:t>the location or the nationality of who provides the funds, are irrelevant </a:t>
            </a:r>
            <a:r>
              <a:rPr lang="en-GB" sz="2300" dirty="0" smtClean="0"/>
              <a:t>The </a:t>
            </a:r>
            <a:r>
              <a:rPr lang="en-GB" sz="2300" dirty="0"/>
              <a:t>bank that accepts deposits in Eurocurrency is a </a:t>
            </a:r>
            <a:r>
              <a:rPr lang="en-GB" sz="2300" dirty="0" smtClean="0"/>
              <a:t>EUROBANK.</a:t>
            </a:r>
          </a:p>
          <a:p>
            <a:pPr>
              <a:defRPr/>
            </a:pP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Thus, a US dollar deposit by a US manufacturing firm in a branch of a US bank in London is considered a </a:t>
            </a:r>
            <a:r>
              <a:rPr lang="en-US" sz="2300" dirty="0" err="1" smtClean="0">
                <a:solidFill>
                  <a:schemeClr val="accent4">
                    <a:lumMod val="75000"/>
                  </a:schemeClr>
                </a:solidFill>
              </a:rPr>
              <a:t>eurodollar</a:t>
            </a:r>
            <a:r>
              <a:rPr lang="en-US" sz="2300" dirty="0" smtClean="0">
                <a:solidFill>
                  <a:schemeClr val="accent4">
                    <a:lumMod val="75000"/>
                  </a:schemeClr>
                </a:solidFill>
              </a:rPr>
              <a:t>, while a US dollar deposit by a French company in a German bank in New York is </a:t>
            </a:r>
            <a:r>
              <a:rPr lang="pt-PT" sz="2300" dirty="0" err="1" smtClean="0">
                <a:solidFill>
                  <a:schemeClr val="accent4">
                    <a:lumMod val="75000"/>
                  </a:schemeClr>
                </a:solidFill>
              </a:rPr>
              <a:t>not</a:t>
            </a:r>
            <a:r>
              <a:rPr lang="pt-PT" sz="23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6D010-BC55-483B-B1BC-8654474FACFF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5946775" y="696037"/>
            <a:ext cx="25003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i="1" dirty="0" err="1" smtClean="0">
                <a:solidFill>
                  <a:schemeClr val="accent2"/>
                </a:solidFill>
              </a:rPr>
              <a:t>Pugel</a:t>
            </a:r>
            <a:r>
              <a:rPr lang="pt-PT" i="1" dirty="0" smtClean="0">
                <a:solidFill>
                  <a:schemeClr val="accent2"/>
                </a:solidFill>
              </a:rPr>
              <a:t>, </a:t>
            </a:r>
            <a:r>
              <a:rPr lang="pt-PT" i="1" dirty="0" err="1" smtClean="0">
                <a:solidFill>
                  <a:schemeClr val="accent2"/>
                </a:solidFill>
              </a:rPr>
              <a:t>Chap</a:t>
            </a:r>
            <a:r>
              <a:rPr lang="pt-PT" i="1" dirty="0" smtClean="0">
                <a:solidFill>
                  <a:schemeClr val="accent2"/>
                </a:solidFill>
              </a:rPr>
              <a:t> 18</a:t>
            </a:r>
          </a:p>
          <a:p>
            <a:r>
              <a:rPr lang="pt-PT" i="1" dirty="0" err="1" smtClean="0">
                <a:solidFill>
                  <a:schemeClr val="accent2"/>
                </a:solidFill>
              </a:rPr>
              <a:t>Pilbeam</a:t>
            </a:r>
            <a:r>
              <a:rPr lang="pt-PT" i="1" dirty="0">
                <a:solidFill>
                  <a:schemeClr val="accent2"/>
                </a:solidFill>
              </a:rPr>
              <a:t>, International </a:t>
            </a:r>
            <a:r>
              <a:rPr lang="pt-PT" i="1" dirty="0" err="1">
                <a:solidFill>
                  <a:schemeClr val="accent2"/>
                </a:solidFill>
              </a:rPr>
              <a:t>Finance</a:t>
            </a:r>
            <a:r>
              <a:rPr lang="pt-PT" i="1" dirty="0">
                <a:solidFill>
                  <a:schemeClr val="accent2"/>
                </a:solidFill>
              </a:rPr>
              <a:t>, </a:t>
            </a:r>
            <a:r>
              <a:rPr lang="pt-PT" i="1" dirty="0" err="1" smtClean="0">
                <a:solidFill>
                  <a:schemeClr val="accent2"/>
                </a:solidFill>
              </a:rPr>
              <a:t>Chap</a:t>
            </a:r>
            <a:r>
              <a:rPr lang="pt-PT" i="1" dirty="0" smtClean="0">
                <a:solidFill>
                  <a:schemeClr val="accent2"/>
                </a:solidFill>
              </a:rPr>
              <a:t> 12</a:t>
            </a:r>
            <a:endParaRPr lang="pt-PT" dirty="0"/>
          </a:p>
        </p:txBody>
      </p:sp>
      <p:sp>
        <p:nvSpPr>
          <p:cNvPr id="6" name="Curved Right Arrow 5"/>
          <p:cNvSpPr/>
          <p:nvPr/>
        </p:nvSpPr>
        <p:spPr>
          <a:xfrm>
            <a:off x="4857750" y="928688"/>
            <a:ext cx="803275" cy="357187"/>
          </a:xfrm>
          <a:prstGeom prst="curved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819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71500"/>
            <a:ext cx="7772400" cy="5448300"/>
          </a:xfrm>
        </p:spPr>
        <p:txBody>
          <a:bodyPr/>
          <a:lstStyle/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dirty="0" smtClean="0"/>
              <a:t>The</a:t>
            </a:r>
            <a:r>
              <a:rPr lang="en-US" u="sng" dirty="0" smtClean="0"/>
              <a:t> </a:t>
            </a:r>
            <a:r>
              <a:rPr lang="en-US" dirty="0" smtClean="0"/>
              <a:t>supervision of the balance sheets of the </a:t>
            </a:r>
            <a:r>
              <a:rPr lang="en-US" dirty="0" err="1" smtClean="0"/>
              <a:t>eurobanks</a:t>
            </a:r>
            <a:r>
              <a:rPr lang="en-US" dirty="0" smtClean="0"/>
              <a:t> is unclear. If a branch of an Italian bank, operating in London trades basically in </a:t>
            </a:r>
            <a:r>
              <a:rPr lang="en-US" dirty="0" err="1" smtClean="0"/>
              <a:t>eurodollars</a:t>
            </a:r>
            <a:r>
              <a:rPr lang="en-US" dirty="0" smtClean="0"/>
              <a:t> who should supervise: the North-</a:t>
            </a:r>
            <a:r>
              <a:rPr lang="en-US" dirty="0" err="1" smtClean="0"/>
              <a:t>american</a:t>
            </a:r>
            <a:r>
              <a:rPr lang="en-US" dirty="0" smtClean="0"/>
              <a:t> regulators, the Italian or the English? </a:t>
            </a:r>
          </a:p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u="sng" dirty="0" smtClean="0"/>
              <a:t>Rediscount</a:t>
            </a:r>
            <a:r>
              <a:rPr lang="en-US" dirty="0" smtClean="0"/>
              <a:t>: Problem similar to the one of supervision: what  central bank should act as the lender of last resort? </a:t>
            </a:r>
          </a:p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i="1" dirty="0" smtClean="0"/>
              <a:t>Offshore</a:t>
            </a:r>
            <a:r>
              <a:rPr lang="en-US" dirty="0" smtClean="0"/>
              <a:t> banking activity is mainly interbank. A local disturbance may quickly assume a global dimension</a:t>
            </a:r>
            <a:r>
              <a:rPr lang="en-US" dirty="0" smtClean="0">
                <a:sym typeface="Wingdings" pitchFamily="2" charset="2"/>
              </a:rPr>
              <a:t> need of regulatory international cooperation.</a:t>
            </a:r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83475-92E6-4E78-BDA5-AE9E7A93ABA0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404664"/>
            <a:ext cx="7772400" cy="5592886"/>
          </a:xfrm>
        </p:spPr>
        <p:txBody>
          <a:bodyPr/>
          <a:lstStyle/>
          <a:p>
            <a:pPr lvl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Basel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sym typeface="Wingdings" pitchFamily="2" charset="2"/>
              </a:rPr>
              <a:t>(Switzerland) </a:t>
            </a:r>
            <a:r>
              <a:rPr lang="en-US" dirty="0" smtClean="0">
                <a:sym typeface="Wingdings" pitchFamily="2" charset="2"/>
              </a:rPr>
              <a:t>Committee </a:t>
            </a:r>
            <a:r>
              <a:rPr lang="en-GB" dirty="0"/>
              <a:t>on Banking Supervision </a:t>
            </a:r>
            <a:r>
              <a:rPr lang="en-US" dirty="0" smtClean="0">
                <a:sym typeface="Wingdings" pitchFamily="2" charset="2"/>
              </a:rPr>
              <a:t>: presidents of  11 central banks– agreement in 1975 – Concordat – share of information between the supervisors  of the “home” country and supervisors of the “host” country. -  Requires better data on the balance sheets of the multinational banks. </a:t>
            </a:r>
          </a:p>
          <a:p>
            <a:pPr marL="319088" lvl="1" indent="0">
              <a:spcBef>
                <a:spcPct val="60000"/>
              </a:spcBef>
              <a:buNone/>
            </a:pPr>
            <a:r>
              <a:rPr lang="en-GB" sz="1800" dirty="0" smtClean="0"/>
              <a:t>A </a:t>
            </a:r>
            <a:r>
              <a:rPr lang="en-GB" sz="1800" dirty="0"/>
              <a:t>"home" supervisor </a:t>
            </a:r>
            <a:r>
              <a:rPr lang="en-GB" sz="1800" dirty="0" smtClean="0"/>
              <a:t>- the </a:t>
            </a:r>
            <a:r>
              <a:rPr lang="en-GB" sz="1800" dirty="0"/>
              <a:t>supervisor of a bank, or banking group's principal place of business, normally where it is incorporated and licensed. </a:t>
            </a:r>
            <a:endParaRPr lang="en-GB" sz="1800" dirty="0" smtClean="0"/>
          </a:p>
          <a:p>
            <a:pPr marL="319088" lvl="1" indent="0">
              <a:spcBef>
                <a:spcPts val="0"/>
              </a:spcBef>
              <a:buNone/>
            </a:pPr>
            <a:r>
              <a:rPr lang="en-GB" sz="1800" dirty="0" smtClean="0"/>
              <a:t>A </a:t>
            </a:r>
            <a:r>
              <a:rPr lang="en-GB" sz="1800" dirty="0"/>
              <a:t>"host" supervisor is the supervisory authority in any other jurisdiction where the bank or banking group has a presence that requires authorization. </a:t>
            </a:r>
            <a:r>
              <a:rPr lang="en-GB" sz="1800" dirty="0" smtClean="0"/>
              <a:t>  (IMF)</a:t>
            </a:r>
          </a:p>
          <a:p>
            <a:pPr marL="319088" lvl="1" indent="0">
              <a:spcBef>
                <a:spcPts val="0"/>
              </a:spcBef>
              <a:buNone/>
            </a:pPr>
            <a:endParaRPr lang="en-GB" sz="1800" dirty="0">
              <a:sym typeface="Wingdings" pitchFamily="2" charset="2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§"/>
            </a:pPr>
            <a:r>
              <a:rPr lang="en-GB" dirty="0">
                <a:sym typeface="Wingdings" pitchFamily="2" charset="2"/>
              </a:rPr>
              <a:t>Important change </a:t>
            </a:r>
            <a:r>
              <a:rPr lang="en-GB" dirty="0" smtClean="0">
                <a:sym typeface="Wingdings" pitchFamily="2" charset="2"/>
              </a:rPr>
              <a:t>in the international </a:t>
            </a:r>
            <a:r>
              <a:rPr lang="en-GB" dirty="0">
                <a:sym typeface="Wingdings" pitchFamily="2" charset="2"/>
              </a:rPr>
              <a:t>financial relations during </a:t>
            </a:r>
            <a:r>
              <a:rPr lang="en-GB" dirty="0" smtClean="0">
                <a:sym typeface="Wingdings" pitchFamily="2" charset="2"/>
              </a:rPr>
              <a:t>90’s: growing </a:t>
            </a:r>
            <a:r>
              <a:rPr lang="en-GB" dirty="0">
                <a:sym typeface="Wingdings" pitchFamily="2" charset="2"/>
              </a:rPr>
              <a:t>importance of new markets </a:t>
            </a:r>
            <a:r>
              <a:rPr lang="en-GB" dirty="0" smtClean="0">
                <a:sym typeface="Wingdings" pitchFamily="2" charset="2"/>
              </a:rPr>
              <a:t>as origin </a:t>
            </a:r>
            <a:r>
              <a:rPr lang="en-GB" dirty="0">
                <a:sym typeface="Wingdings" pitchFamily="2" charset="2"/>
              </a:rPr>
              <a:t>and </a:t>
            </a:r>
            <a:r>
              <a:rPr lang="en-GB" dirty="0" smtClean="0">
                <a:sym typeface="Wingdings" pitchFamily="2" charset="2"/>
              </a:rPr>
              <a:t>as destination </a:t>
            </a:r>
            <a:r>
              <a:rPr lang="en-GB" dirty="0">
                <a:sym typeface="Wingdings" pitchFamily="2" charset="2"/>
              </a:rPr>
              <a:t>of private capital flows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developing countries that  liberalized their capital markets (</a:t>
            </a:r>
            <a:r>
              <a:rPr lang="en-US" dirty="0" smtClean="0"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Brazil</a:t>
            </a:r>
            <a:r>
              <a:rPr lang="en-US" dirty="0" smtClean="0"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, Mexico,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Thailand</a:t>
            </a:r>
            <a:r>
              <a:rPr lang="en-US" dirty="0" smtClean="0"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, Indonesia) – 1997 to 1999: </a:t>
            </a:r>
            <a:r>
              <a:rPr lang="en-GB" dirty="0">
                <a:latin typeface="Sakkal Majalla" pitchFamily="2" charset="-78"/>
                <a:cs typeface="Sakkal Majalla" pitchFamily="2" charset="-78"/>
                <a:sym typeface="Wingdings" pitchFamily="2" charset="2"/>
              </a:rPr>
              <a:t>financial crises in emerging markets.</a:t>
            </a:r>
            <a:endParaRPr lang="en-US" dirty="0" smtClean="0">
              <a:latin typeface="Sakkal Majalla" pitchFamily="2" charset="-78"/>
              <a:cs typeface="Sakkal Majalla" pitchFamily="2" charset="-78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9DF84-67F9-47D1-8876-15D9A03F0D8A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88"/>
            <a:ext cx="7772400" cy="5662612"/>
          </a:xfrm>
        </p:spPr>
        <p:txBody>
          <a:bodyPr/>
          <a:lstStyle/>
          <a:p>
            <a:pPr marL="273050" lvl="1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dirty="0" smtClean="0">
                <a:sym typeface="Wingdings" pitchFamily="2" charset="2"/>
              </a:rPr>
              <a:t>Following the Asian crisis, several countries imposed capital controls, trying to reduce the use of their currencies in </a:t>
            </a:r>
            <a:r>
              <a:rPr lang="pt-PT" i="1" dirty="0" smtClean="0">
                <a:sym typeface="Wingdings" pitchFamily="2" charset="2"/>
              </a:rPr>
              <a:t>offshore </a:t>
            </a:r>
            <a:r>
              <a:rPr lang="pt-PT" dirty="0" err="1" smtClean="0">
                <a:sym typeface="Wingdings" pitchFamily="2" charset="2"/>
              </a:rPr>
              <a:t>markets</a:t>
            </a:r>
            <a:r>
              <a:rPr lang="pt-PT" dirty="0" smtClean="0">
                <a:sym typeface="Wingdings" pitchFamily="2" charset="2"/>
              </a:rPr>
              <a:t>.</a:t>
            </a:r>
          </a:p>
          <a:p>
            <a:pPr marL="273050" lvl="1" indent="-273050">
              <a:spcBef>
                <a:spcPts val="575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dirty="0" smtClean="0"/>
              <a:t>Worries: </a:t>
            </a:r>
          </a:p>
          <a:p>
            <a:pPr marL="547687" lvl="2" indent="-273050">
              <a:spcBef>
                <a:spcPts val="575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US" dirty="0" smtClean="0"/>
              <a:t>to </a:t>
            </a:r>
            <a:r>
              <a:rPr lang="en-US" dirty="0"/>
              <a:t>what extent the Eurodollar market feeds worldwide inflationary </a:t>
            </a:r>
            <a:r>
              <a:rPr lang="en-US" dirty="0" smtClean="0"/>
              <a:t>forces </a:t>
            </a:r>
          </a:p>
          <a:p>
            <a:pPr marL="547687" lvl="2" indent="-273050">
              <a:spcBef>
                <a:spcPts val="575"/>
              </a:spcBef>
              <a:spcAft>
                <a:spcPts val="1200"/>
              </a:spcAft>
              <a:buClr>
                <a:schemeClr val="accent2"/>
              </a:buClr>
            </a:pPr>
            <a:r>
              <a:rPr lang="en-US" dirty="0" smtClean="0"/>
              <a:t>whether </a:t>
            </a:r>
            <a:r>
              <a:rPr lang="en-US" dirty="0"/>
              <a:t>Eurodollar lenders take greater risks when </a:t>
            </a:r>
            <a:r>
              <a:rPr lang="en-US" dirty="0" smtClean="0"/>
              <a:t>making </a:t>
            </a:r>
            <a:r>
              <a:rPr lang="en-US" dirty="0"/>
              <a:t>their loans than do other </a:t>
            </a:r>
            <a:r>
              <a:rPr lang="en-US" dirty="0" smtClean="0"/>
              <a:t>lenders</a:t>
            </a:r>
          </a:p>
          <a:p>
            <a:pPr marL="273050" lvl="1" indent="-273050">
              <a:spcBef>
                <a:spcPts val="575"/>
              </a:spcBef>
              <a:spcAft>
                <a:spcPts val="1200"/>
              </a:spcAft>
            </a:pPr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73CD1-5000-4176-AF3B-04189A3FDD7F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pPr>
              <a:defRPr/>
            </a:pPr>
            <a:r>
              <a:rPr lang="pt-PT" dirty="0" err="1" smtClean="0"/>
              <a:t>Eurocurrency</a:t>
            </a:r>
            <a:r>
              <a:rPr lang="pt-PT" dirty="0" smtClean="0"/>
              <a:t> </a:t>
            </a:r>
            <a:r>
              <a:rPr lang="pt-PT" dirty="0" err="1" smtClean="0"/>
              <a:t>multipliers</a:t>
            </a:r>
            <a:r>
              <a:rPr lang="pt-PT" dirty="0" smtClean="0"/>
              <a:t>.</a:t>
            </a:r>
            <a:endParaRPr lang="pt-PT" dirty="0"/>
          </a:p>
          <a:p>
            <a:pPr lvl="1">
              <a:spcBef>
                <a:spcPts val="600"/>
              </a:spcBef>
              <a:defRPr/>
            </a:pP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potential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 </a:t>
            </a:r>
            <a:r>
              <a:rPr lang="pt-PT" dirty="0" err="1" smtClean="0"/>
              <a:t>Euromarkets</a:t>
            </a:r>
            <a:r>
              <a:rPr lang="pt-PT" dirty="0" smtClean="0"/>
              <a:t> to </a:t>
            </a:r>
            <a:r>
              <a:rPr lang="pt-PT" dirty="0" err="1" smtClean="0"/>
              <a:t>expand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Money </a:t>
            </a:r>
            <a:r>
              <a:rPr lang="pt-PT" dirty="0" err="1" smtClean="0"/>
              <a:t>Supply</a:t>
            </a:r>
            <a:r>
              <a:rPr lang="pt-PT" dirty="0" smtClean="0"/>
              <a:t>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domestic</a:t>
            </a:r>
            <a:r>
              <a:rPr lang="pt-PT" dirty="0" smtClean="0"/>
              <a:t> </a:t>
            </a:r>
            <a:r>
              <a:rPr lang="pt-PT" dirty="0" err="1" smtClean="0"/>
              <a:t>monetary</a:t>
            </a:r>
            <a:r>
              <a:rPr lang="pt-PT" dirty="0" smtClean="0"/>
              <a:t> </a:t>
            </a:r>
            <a:r>
              <a:rPr lang="pt-PT" dirty="0" err="1" smtClean="0"/>
              <a:t>authorities</a:t>
            </a:r>
            <a:r>
              <a:rPr lang="pt-PT" dirty="0" smtClean="0"/>
              <a:t>.</a:t>
            </a:r>
            <a:endParaRPr lang="pt-PT" dirty="0"/>
          </a:p>
          <a:p>
            <a:pPr lvl="1">
              <a:spcBef>
                <a:spcPts val="600"/>
              </a:spcBef>
              <a:defRPr/>
            </a:pPr>
            <a:endParaRPr lang="pt-PT" dirty="0"/>
          </a:p>
          <a:p>
            <a:pPr lvl="1">
              <a:defRPr/>
            </a:pPr>
            <a:r>
              <a:rPr lang="pt-PT" cap="small" dirty="0" err="1" smtClean="0"/>
              <a:t>Fixed</a:t>
            </a:r>
            <a:r>
              <a:rPr lang="pt-PT" cap="small" dirty="0" smtClean="0"/>
              <a:t> </a:t>
            </a:r>
            <a:r>
              <a:rPr lang="pt-PT" cap="small" dirty="0" err="1"/>
              <a:t>C</a:t>
            </a:r>
            <a:r>
              <a:rPr lang="pt-PT" cap="small" dirty="0" err="1" smtClean="0"/>
              <a:t>oefficient</a:t>
            </a:r>
            <a:r>
              <a:rPr lang="pt-PT" cap="small" dirty="0" smtClean="0"/>
              <a:t> </a:t>
            </a:r>
            <a:r>
              <a:rPr lang="pt-PT" cap="small" dirty="0" err="1"/>
              <a:t>Models</a:t>
            </a:r>
            <a:endParaRPr lang="pt-PT" cap="small" dirty="0"/>
          </a:p>
          <a:p>
            <a:pPr lvl="1">
              <a:buNone/>
              <a:defRPr/>
            </a:pPr>
            <a:r>
              <a:rPr lang="pt-PT" dirty="0" err="1"/>
              <a:t>Johnston</a:t>
            </a:r>
            <a:r>
              <a:rPr lang="pt-PT" dirty="0"/>
              <a:t>, R. B. 1981, </a:t>
            </a:r>
            <a:r>
              <a:rPr lang="pt-PT" dirty="0" err="1"/>
              <a:t>Theories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growth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euro-</a:t>
            </a:r>
            <a:r>
              <a:rPr lang="pt-PT" dirty="0" err="1"/>
              <a:t>currency</a:t>
            </a:r>
            <a:r>
              <a:rPr lang="pt-PT" dirty="0"/>
              <a:t> </a:t>
            </a:r>
            <a:r>
              <a:rPr lang="pt-PT" dirty="0" err="1"/>
              <a:t>market</a:t>
            </a:r>
            <a:r>
              <a:rPr lang="pt-PT" dirty="0"/>
              <a:t>: a </a:t>
            </a:r>
            <a:r>
              <a:rPr lang="pt-PT" dirty="0" err="1"/>
              <a:t>review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euro-</a:t>
            </a:r>
            <a:r>
              <a:rPr lang="pt-PT" dirty="0" err="1"/>
              <a:t>currency</a:t>
            </a:r>
            <a:r>
              <a:rPr lang="pt-PT" dirty="0"/>
              <a:t> </a:t>
            </a:r>
            <a:r>
              <a:rPr lang="pt-PT" dirty="0" err="1"/>
              <a:t>deposit</a:t>
            </a:r>
            <a:r>
              <a:rPr lang="pt-PT" dirty="0"/>
              <a:t> </a:t>
            </a:r>
            <a:r>
              <a:rPr lang="pt-PT" dirty="0" err="1"/>
              <a:t>multiplier</a:t>
            </a:r>
            <a:r>
              <a:rPr lang="pt-PT" dirty="0"/>
              <a:t>,  http://www.bis.org/publ/econ4.pdf?noframes=1</a:t>
            </a:r>
          </a:p>
          <a:p>
            <a:pPr lvl="1"/>
            <a:r>
              <a:rPr lang="pt-PT" dirty="0" err="1" smtClean="0"/>
              <a:t>Swoboda</a:t>
            </a:r>
            <a:r>
              <a:rPr lang="pt-PT" dirty="0" smtClean="0"/>
              <a:t> (1968), </a:t>
            </a:r>
            <a:r>
              <a:rPr lang="pt-PT" dirty="0" err="1" smtClean="0"/>
              <a:t>Friedman</a:t>
            </a:r>
            <a:r>
              <a:rPr lang="pt-PT" dirty="0" smtClean="0"/>
              <a:t> (1969)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rate of creation of liquidity in the banking system </a:t>
            </a:r>
            <a:r>
              <a:rPr lang="en-GB" dirty="0" smtClean="0"/>
              <a:t>is </a:t>
            </a:r>
            <a:r>
              <a:rPr lang="en-GB" dirty="0"/>
              <a:t>greater with the </a:t>
            </a:r>
            <a:r>
              <a:rPr lang="en-GB" dirty="0" err="1" smtClean="0"/>
              <a:t>Euromarket</a:t>
            </a:r>
            <a:r>
              <a:rPr lang="en-GB" dirty="0" smtClean="0"/>
              <a:t> -  </a:t>
            </a:r>
            <a:r>
              <a:rPr lang="en-GB" dirty="0"/>
              <a:t>raises difficulties to monetary authorities.</a:t>
            </a:r>
            <a:endParaRPr lang="pt-PT" dirty="0"/>
          </a:p>
          <a:p>
            <a:pPr lvl="1"/>
            <a:endParaRPr lang="pt-P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85208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00063"/>
            <a:ext cx="7772400" cy="5519737"/>
          </a:xfrm>
        </p:spPr>
        <p:txBody>
          <a:bodyPr/>
          <a:lstStyle/>
          <a:p>
            <a:pPr lvl="1">
              <a:defRPr/>
            </a:pPr>
            <a:r>
              <a:rPr lang="pt-PT" cap="small" dirty="0" smtClean="0"/>
              <a:t>Portfolio </a:t>
            </a:r>
            <a:r>
              <a:rPr lang="pt-PT" cap="small" dirty="0" err="1" smtClean="0"/>
              <a:t>Models</a:t>
            </a:r>
            <a:endParaRPr lang="pt-PT" cap="small" dirty="0" smtClean="0"/>
          </a:p>
          <a:p>
            <a:pPr lvl="1">
              <a:spcBef>
                <a:spcPts val="1200"/>
              </a:spcBef>
              <a:defRPr/>
            </a:pPr>
            <a:r>
              <a:rPr lang="pt-PT" dirty="0" err="1" smtClean="0"/>
              <a:t>There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/>
              <a:t>a natural </a:t>
            </a:r>
            <a:r>
              <a:rPr lang="pt-PT" dirty="0" err="1"/>
              <a:t>limit</a:t>
            </a:r>
            <a:r>
              <a:rPr lang="pt-PT" dirty="0"/>
              <a:t> </a:t>
            </a:r>
            <a:r>
              <a:rPr lang="pt-PT" dirty="0" smtClean="0"/>
              <a:t>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liquidity</a:t>
            </a:r>
            <a:r>
              <a:rPr lang="pt-PT" dirty="0" smtClean="0"/>
              <a:t> </a:t>
            </a:r>
            <a:r>
              <a:rPr lang="pt-PT" dirty="0" err="1" smtClean="0"/>
              <a:t>expansion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banking</a:t>
            </a:r>
            <a:r>
              <a:rPr lang="pt-PT" dirty="0" smtClean="0"/>
              <a:t> </a:t>
            </a:r>
            <a:r>
              <a:rPr lang="pt-PT" dirty="0" err="1" smtClean="0"/>
              <a:t>system</a:t>
            </a:r>
            <a:r>
              <a:rPr lang="pt-PT" dirty="0" smtClean="0"/>
              <a:t>: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deposits</a:t>
            </a:r>
            <a:r>
              <a:rPr lang="pt-PT" dirty="0" smtClean="0"/>
              <a:t> are a </a:t>
            </a:r>
            <a:r>
              <a:rPr lang="pt-PT" dirty="0" err="1" smtClean="0"/>
              <a:t>fraction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private</a:t>
            </a:r>
            <a:r>
              <a:rPr lang="pt-PT" dirty="0" smtClean="0"/>
              <a:t> </a:t>
            </a:r>
            <a:r>
              <a:rPr lang="pt-PT" dirty="0" err="1" smtClean="0"/>
              <a:t>wealth</a:t>
            </a:r>
            <a:r>
              <a:rPr lang="pt-PT" dirty="0" smtClean="0"/>
              <a:t>. </a:t>
            </a:r>
          </a:p>
          <a:p>
            <a:pPr lvl="1">
              <a:spcBef>
                <a:spcPts val="1200"/>
              </a:spcBef>
              <a:defRPr/>
            </a:pPr>
            <a:r>
              <a:rPr lang="pt-PT" dirty="0"/>
              <a:t>For non-</a:t>
            </a:r>
            <a:r>
              <a:rPr lang="pt-PT" dirty="0" err="1"/>
              <a:t>banks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willing</a:t>
            </a:r>
            <a:r>
              <a:rPr lang="pt-PT" dirty="0"/>
              <a:t> to </a:t>
            </a:r>
            <a:r>
              <a:rPr lang="pt-PT" dirty="0" err="1"/>
              <a:t>hold</a:t>
            </a:r>
            <a:r>
              <a:rPr lang="pt-PT" dirty="0"/>
              <a:t> more </a:t>
            </a:r>
            <a:r>
              <a:rPr lang="pt-PT" dirty="0" err="1"/>
              <a:t>deposits</a:t>
            </a:r>
            <a:r>
              <a:rPr lang="pt-PT" dirty="0"/>
              <a:t> </a:t>
            </a:r>
            <a:r>
              <a:rPr lang="pt-PT" dirty="0" err="1"/>
              <a:t>at</a:t>
            </a:r>
            <a:r>
              <a:rPr lang="pt-PT" dirty="0"/>
              <a:t> a </a:t>
            </a:r>
            <a:r>
              <a:rPr lang="pt-PT" dirty="0" err="1"/>
              <a:t>given</a:t>
            </a:r>
            <a:r>
              <a:rPr lang="pt-PT" dirty="0"/>
              <a:t> </a:t>
            </a:r>
            <a:r>
              <a:rPr lang="pt-PT" dirty="0" err="1"/>
              <a:t>level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wealth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dirty="0" err="1"/>
              <a:t>income</a:t>
            </a:r>
            <a:r>
              <a:rPr lang="pt-PT" dirty="0"/>
              <a:t>, </a:t>
            </a:r>
            <a:r>
              <a:rPr lang="pt-PT" dirty="0" err="1"/>
              <a:t>deposits</a:t>
            </a:r>
            <a:r>
              <a:rPr lang="pt-PT" dirty="0"/>
              <a:t> </a:t>
            </a:r>
            <a:r>
              <a:rPr lang="pt-PT" dirty="0" err="1"/>
              <a:t>have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made</a:t>
            </a:r>
            <a:r>
              <a:rPr lang="pt-PT" dirty="0"/>
              <a:t> more </a:t>
            </a:r>
            <a:r>
              <a:rPr lang="pt-PT" dirty="0" err="1"/>
              <a:t>attractive</a:t>
            </a:r>
            <a:r>
              <a:rPr lang="pt-PT" dirty="0"/>
              <a:t> in </a:t>
            </a:r>
            <a:r>
              <a:rPr lang="pt-PT" dirty="0" err="1"/>
              <a:t>relation</a:t>
            </a:r>
            <a:r>
              <a:rPr lang="pt-PT" dirty="0"/>
              <a:t> to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assets</a:t>
            </a:r>
            <a:r>
              <a:rPr lang="pt-PT" dirty="0" smtClean="0"/>
              <a:t>.</a:t>
            </a:r>
          </a:p>
          <a:p>
            <a:pPr lvl="1">
              <a:spcBef>
                <a:spcPts val="1200"/>
              </a:spcBef>
              <a:defRPr/>
            </a:pPr>
            <a:r>
              <a:rPr lang="en-GB" dirty="0"/>
              <a:t>The funds move to where the return is higher</a:t>
            </a:r>
            <a:r>
              <a:rPr lang="en-GB" dirty="0" smtClean="0"/>
              <a:t>.</a:t>
            </a:r>
            <a:endParaRPr lang="pt-PT" dirty="0" smtClean="0"/>
          </a:p>
          <a:p>
            <a:pPr lvl="1">
              <a:spcBef>
                <a:spcPts val="1200"/>
              </a:spcBef>
              <a:defRPr/>
            </a:pPr>
            <a:r>
              <a:rPr lang="pt-PT" cap="small" dirty="0" err="1" smtClean="0"/>
              <a:t>M</a:t>
            </a:r>
            <a:r>
              <a:rPr lang="pt-PT" dirty="0" err="1" smtClean="0"/>
              <a:t>odels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fixed</a:t>
            </a:r>
            <a:r>
              <a:rPr lang="pt-PT" dirty="0" smtClean="0"/>
              <a:t> </a:t>
            </a:r>
            <a:r>
              <a:rPr lang="pt-PT" dirty="0" err="1" smtClean="0"/>
              <a:t>coefficients</a:t>
            </a:r>
            <a:r>
              <a:rPr lang="pt-PT" dirty="0" smtClean="0"/>
              <a:t>: do </a:t>
            </a:r>
            <a:r>
              <a:rPr lang="pt-PT" dirty="0" err="1" smtClean="0"/>
              <a:t>not</a:t>
            </a:r>
            <a:r>
              <a:rPr lang="pt-PT" dirty="0" smtClean="0"/>
              <a:t> take </a:t>
            </a:r>
            <a:r>
              <a:rPr lang="pt-PT" dirty="0" err="1" smtClean="0"/>
              <a:t>into</a:t>
            </a:r>
            <a:r>
              <a:rPr lang="pt-PT" dirty="0" smtClean="0"/>
              <a:t> </a:t>
            </a:r>
            <a:r>
              <a:rPr lang="pt-PT" dirty="0" err="1" smtClean="0"/>
              <a:t>account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changes</a:t>
            </a:r>
            <a:r>
              <a:rPr lang="pt-PT" dirty="0" smtClean="0"/>
              <a:t> in </a:t>
            </a:r>
            <a:r>
              <a:rPr lang="pt-PT" dirty="0" err="1" smtClean="0"/>
              <a:t>interest</a:t>
            </a:r>
            <a:r>
              <a:rPr lang="pt-PT" dirty="0" smtClean="0"/>
              <a:t> rates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result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changes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banks</a:t>
            </a:r>
            <a:r>
              <a:rPr lang="pt-PT" dirty="0" smtClean="0"/>
              <a:t> balance </a:t>
            </a:r>
            <a:r>
              <a:rPr lang="pt-PT" dirty="0" err="1" smtClean="0"/>
              <a:t>sheets</a:t>
            </a:r>
            <a:r>
              <a:rPr lang="pt-PT" dirty="0" smtClean="0"/>
              <a:t>.</a:t>
            </a:r>
            <a:r>
              <a:rPr lang="pt-PT" cap="small" dirty="0" smtClean="0"/>
              <a:t> </a:t>
            </a:r>
          </a:p>
          <a:p>
            <a:pPr lvl="1">
              <a:spcBef>
                <a:spcPts val="600"/>
              </a:spcBef>
              <a:defRPr/>
            </a:pPr>
            <a:r>
              <a:rPr lang="pt-PT" dirty="0" err="1" smtClean="0"/>
              <a:t>Adjustments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interest</a:t>
            </a:r>
            <a:r>
              <a:rPr lang="pt-PT" dirty="0" smtClean="0"/>
              <a:t> rates </a:t>
            </a:r>
            <a:r>
              <a:rPr lang="pt-PT" dirty="0" err="1" smtClean="0"/>
              <a:t>limit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dimension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/>
              <a:t> </a:t>
            </a:r>
            <a:r>
              <a:rPr lang="pt-PT" dirty="0" err="1" smtClean="0"/>
              <a:t>euromarket</a:t>
            </a:r>
            <a:r>
              <a:rPr lang="pt-PT" dirty="0" smtClean="0"/>
              <a:t> </a:t>
            </a:r>
            <a:r>
              <a:rPr lang="pt-PT" dirty="0" err="1" smtClean="0"/>
              <a:t>multiplier</a:t>
            </a:r>
            <a:r>
              <a:rPr lang="pt-PT" dirty="0" smtClean="0"/>
              <a:t>.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flow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funds</a:t>
            </a:r>
            <a:r>
              <a:rPr lang="pt-PT" dirty="0" smtClean="0"/>
              <a:t> to </a:t>
            </a: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market</a:t>
            </a:r>
            <a:r>
              <a:rPr lang="pt-PT" dirty="0" smtClean="0"/>
              <a:t> </a:t>
            </a:r>
            <a:r>
              <a:rPr lang="pt-PT" dirty="0" smtClean="0">
                <a:sym typeface="Wingdings"/>
              </a:rPr>
              <a:t>  </a:t>
            </a:r>
            <a:r>
              <a:rPr lang="pt-PT" dirty="0" err="1" smtClean="0">
                <a:sym typeface="Wingdings"/>
              </a:rPr>
              <a:t>reduces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the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interest</a:t>
            </a:r>
            <a:r>
              <a:rPr lang="pt-PT" dirty="0" smtClean="0">
                <a:sym typeface="Wingdings"/>
              </a:rPr>
              <a:t> rate in </a:t>
            </a:r>
            <a:r>
              <a:rPr lang="pt-PT" dirty="0" err="1" smtClean="0">
                <a:sym typeface="Wingdings"/>
              </a:rPr>
              <a:t>the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euromarket</a:t>
            </a:r>
            <a:r>
              <a:rPr lang="pt-PT" dirty="0" smtClean="0">
                <a:sym typeface="Wingdings"/>
              </a:rPr>
              <a:t> and </a:t>
            </a:r>
            <a:r>
              <a:rPr lang="pt-PT" dirty="0" err="1" smtClean="0">
                <a:sym typeface="Wingdings"/>
              </a:rPr>
              <a:t>raises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it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somewhere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else</a:t>
            </a:r>
            <a:r>
              <a:rPr lang="pt-PT" dirty="0" smtClean="0">
                <a:sym typeface="Wingding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7AD2F-F8B2-4DD0-84E9-38C8E7F541F7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85813"/>
            <a:ext cx="7772400" cy="5233987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 smtClean="0">
                <a:sym typeface="Wingdings"/>
              </a:rPr>
              <a:t>General </a:t>
            </a:r>
            <a:r>
              <a:rPr lang="pt-PT" dirty="0" err="1" smtClean="0">
                <a:sym typeface="Wingdings"/>
              </a:rPr>
              <a:t>equilibrium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>
                <a:sym typeface="Wingdings"/>
              </a:rPr>
              <a:t>m</a:t>
            </a:r>
            <a:r>
              <a:rPr lang="pt-PT" dirty="0" err="1" smtClean="0">
                <a:sym typeface="Wingdings"/>
              </a:rPr>
              <a:t>odels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of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the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world’s</a:t>
            </a:r>
            <a:r>
              <a:rPr lang="pt-PT" dirty="0" smtClean="0">
                <a:sym typeface="Wingdings"/>
              </a:rPr>
              <a:t> financial </a:t>
            </a:r>
            <a:r>
              <a:rPr lang="pt-PT" dirty="0" err="1" smtClean="0">
                <a:sym typeface="Wingdings"/>
              </a:rPr>
              <a:t>system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try</a:t>
            </a:r>
            <a:r>
              <a:rPr lang="pt-PT" dirty="0" smtClean="0">
                <a:sym typeface="Wingdings"/>
              </a:rPr>
              <a:t> to </a:t>
            </a:r>
            <a:r>
              <a:rPr lang="pt-PT" dirty="0" err="1" smtClean="0">
                <a:sym typeface="Wingdings"/>
              </a:rPr>
              <a:t>integrate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these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interactions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between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the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euromarkets</a:t>
            </a:r>
            <a:r>
              <a:rPr lang="pt-PT" dirty="0" smtClean="0">
                <a:sym typeface="Wingdings"/>
              </a:rPr>
              <a:t> and </a:t>
            </a:r>
            <a:r>
              <a:rPr lang="pt-PT" dirty="0" err="1" smtClean="0">
                <a:sym typeface="Wingdings"/>
              </a:rPr>
              <a:t>the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domestic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banking</a:t>
            </a:r>
            <a:r>
              <a:rPr lang="pt-PT" dirty="0" smtClean="0">
                <a:sym typeface="Wingdings"/>
              </a:rPr>
              <a:t> </a:t>
            </a:r>
            <a:r>
              <a:rPr lang="pt-PT" dirty="0" err="1" smtClean="0">
                <a:sym typeface="Wingdings"/>
              </a:rPr>
              <a:t>systems</a:t>
            </a:r>
            <a:r>
              <a:rPr lang="pt-PT" dirty="0" smtClean="0">
                <a:sym typeface="Wingdings"/>
              </a:rPr>
              <a:t>: </a:t>
            </a:r>
            <a:r>
              <a:rPr lang="pt-PT" sz="2000" dirty="0" err="1">
                <a:sym typeface="Wingdings"/>
              </a:rPr>
              <a:t>Freedman</a:t>
            </a:r>
            <a:r>
              <a:rPr lang="pt-PT" sz="2000" dirty="0">
                <a:sym typeface="Wingdings"/>
              </a:rPr>
              <a:t> (1977) e </a:t>
            </a:r>
            <a:r>
              <a:rPr lang="pt-PT" sz="2000" dirty="0" err="1">
                <a:sym typeface="Wingdings"/>
              </a:rPr>
              <a:t>Hewson</a:t>
            </a:r>
            <a:r>
              <a:rPr lang="pt-PT" sz="2000" dirty="0">
                <a:sym typeface="Wingdings"/>
              </a:rPr>
              <a:t> e </a:t>
            </a:r>
            <a:r>
              <a:rPr lang="pt-PT" sz="2000" dirty="0" err="1">
                <a:sym typeface="Wingdings"/>
              </a:rPr>
              <a:t>Sakakiraba</a:t>
            </a:r>
            <a:r>
              <a:rPr lang="pt-PT" sz="2000" dirty="0">
                <a:sym typeface="Wingdings"/>
              </a:rPr>
              <a:t> (1976</a:t>
            </a:r>
            <a:r>
              <a:rPr lang="pt-PT" sz="2000" dirty="0" smtClean="0">
                <a:sym typeface="Wingdings"/>
              </a:rPr>
              <a:t>).  In </a:t>
            </a:r>
            <a:r>
              <a:rPr lang="pt-PT" sz="2000" dirty="0" err="1" smtClean="0">
                <a:sym typeface="Wingdings"/>
              </a:rPr>
              <a:t>the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economic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system</a:t>
            </a:r>
            <a:r>
              <a:rPr lang="pt-PT" sz="2000" dirty="0" smtClean="0">
                <a:sym typeface="Wingdings"/>
              </a:rPr>
              <a:t>, </a:t>
            </a:r>
            <a:r>
              <a:rPr lang="pt-PT" sz="2000" dirty="0" err="1" smtClean="0">
                <a:sym typeface="Wingdings"/>
              </a:rPr>
              <a:t>the</a:t>
            </a:r>
            <a:r>
              <a:rPr lang="pt-PT" sz="2000" dirty="0" smtClean="0">
                <a:sym typeface="Wingdings"/>
              </a:rPr>
              <a:t> sum </a:t>
            </a:r>
            <a:r>
              <a:rPr lang="pt-PT" sz="2000" dirty="0" err="1" smtClean="0">
                <a:sym typeface="Wingdings"/>
              </a:rPr>
              <a:t>of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world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assets</a:t>
            </a:r>
            <a:r>
              <a:rPr lang="pt-PT" sz="2000" dirty="0" smtClean="0">
                <a:sym typeface="Wingdings"/>
              </a:rPr>
              <a:t> and </a:t>
            </a:r>
            <a:r>
              <a:rPr lang="pt-PT" sz="2000" dirty="0" err="1" smtClean="0">
                <a:sym typeface="Wingdings"/>
              </a:rPr>
              <a:t>liabilities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is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given</a:t>
            </a:r>
            <a:r>
              <a:rPr lang="pt-PT" sz="2000" dirty="0" smtClean="0">
                <a:sym typeface="Wingdings"/>
              </a:rPr>
              <a:t> and </a:t>
            </a:r>
            <a:r>
              <a:rPr lang="pt-PT" sz="2000" dirty="0" err="1" smtClean="0">
                <a:sym typeface="Wingdings"/>
              </a:rPr>
              <a:t>only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the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allocation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is</a:t>
            </a:r>
            <a:r>
              <a:rPr lang="pt-PT" sz="2000" dirty="0" smtClean="0">
                <a:sym typeface="Wingdings"/>
              </a:rPr>
              <a:t> </a:t>
            </a:r>
            <a:r>
              <a:rPr lang="pt-PT" sz="2000" dirty="0" err="1" smtClean="0">
                <a:sym typeface="Wingdings"/>
              </a:rPr>
              <a:t>decided</a:t>
            </a:r>
            <a:r>
              <a:rPr lang="pt-PT" sz="2000" dirty="0" smtClean="0">
                <a:sym typeface="Wingdings"/>
              </a:rPr>
              <a:t>.</a:t>
            </a:r>
            <a:endParaRPr lang="pt-PT" sz="2000" dirty="0">
              <a:sym typeface="Wingdings"/>
            </a:endParaRPr>
          </a:p>
          <a:p>
            <a:pPr>
              <a:spcBef>
                <a:spcPts val="600"/>
              </a:spcBef>
            </a:pPr>
            <a:r>
              <a:rPr lang="pt-PT" dirty="0" err="1" smtClean="0">
                <a:sym typeface="Wingdings" pitchFamily="2" charset="2"/>
              </a:rPr>
              <a:t>Conclusion</a:t>
            </a:r>
            <a:r>
              <a:rPr lang="pt-PT" dirty="0" smtClean="0">
                <a:sym typeface="Wingdings" pitchFamily="2" charset="2"/>
              </a:rPr>
              <a:t>: </a:t>
            </a:r>
            <a:r>
              <a:rPr lang="pt-PT" dirty="0" err="1" smtClean="0">
                <a:sym typeface="Wingdings" pitchFamily="2" charset="2"/>
              </a:rPr>
              <a:t>The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eurocurrency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market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has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an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endogenous</a:t>
            </a:r>
            <a:r>
              <a:rPr lang="pt-PT" dirty="0" smtClean="0">
                <a:sym typeface="Wingdings" pitchFamily="2" charset="2"/>
              </a:rPr>
              <a:t>  </a:t>
            </a:r>
            <a:r>
              <a:rPr lang="pt-PT" dirty="0" err="1" smtClean="0">
                <a:sym typeface="Wingdings" pitchFamily="2" charset="2"/>
              </a:rPr>
              <a:t>potential</a:t>
            </a:r>
            <a:r>
              <a:rPr lang="pt-PT" dirty="0" smtClean="0">
                <a:sym typeface="Wingdings" pitchFamily="2" charset="2"/>
              </a:rPr>
              <a:t> to </a:t>
            </a:r>
            <a:r>
              <a:rPr lang="pt-PT" dirty="0" err="1" smtClean="0">
                <a:sym typeface="Wingdings" pitchFamily="2" charset="2"/>
              </a:rPr>
              <a:t>create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money</a:t>
            </a:r>
            <a:r>
              <a:rPr lang="pt-PT" dirty="0" smtClean="0">
                <a:sym typeface="Wingdings" pitchFamily="2" charset="2"/>
              </a:rPr>
              <a:t>, </a:t>
            </a:r>
            <a:r>
              <a:rPr lang="pt-PT" dirty="0" err="1" smtClean="0">
                <a:sym typeface="Wingdings" pitchFamily="2" charset="2"/>
              </a:rPr>
              <a:t>but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it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is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limited</a:t>
            </a:r>
            <a:r>
              <a:rPr lang="pt-PT" dirty="0" smtClean="0">
                <a:sym typeface="Wingdings" pitchFamily="2" charset="2"/>
              </a:rPr>
              <a:t> </a:t>
            </a:r>
            <a:r>
              <a:rPr lang="pt-PT" dirty="0" err="1" smtClean="0">
                <a:sym typeface="Wingdings" pitchFamily="2" charset="2"/>
              </a:rPr>
              <a:t>by</a:t>
            </a:r>
            <a:r>
              <a:rPr lang="pt-PT" dirty="0" smtClean="0">
                <a:sym typeface="Wingdings" pitchFamily="2" charset="2"/>
              </a:rPr>
              <a:t> portfolio </a:t>
            </a:r>
            <a:r>
              <a:rPr lang="pt-PT" dirty="0" err="1" smtClean="0">
                <a:sym typeface="Wingdings" pitchFamily="2" charset="2"/>
              </a:rPr>
              <a:t>considerations</a:t>
            </a:r>
            <a:r>
              <a:rPr lang="pt-PT" dirty="0" smtClean="0">
                <a:sym typeface="Wingdings" pitchFamily="2" charset="2"/>
              </a:rPr>
              <a:t>.</a:t>
            </a:r>
          </a:p>
          <a:p>
            <a:pPr>
              <a:spcBef>
                <a:spcPts val="600"/>
              </a:spcBef>
            </a:pPr>
            <a:endParaRPr lang="pt-PT" dirty="0">
              <a:sym typeface="Wingdings" pitchFamily="2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t-PT" dirty="0" err="1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Presentation</a:t>
            </a:r>
            <a:r>
              <a:rPr lang="pt-PT" dirty="0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dirty="0" err="1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of</a:t>
            </a:r>
            <a:r>
              <a:rPr lang="pt-PT" dirty="0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dirty="0" err="1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the</a:t>
            </a:r>
            <a:r>
              <a:rPr lang="pt-PT" dirty="0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dirty="0" err="1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paper</a:t>
            </a:r>
            <a:r>
              <a:rPr lang="pt-PT" dirty="0" smtClean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He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&amp;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McCauley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(2010) offshore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markets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for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the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domestic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currency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: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monetary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and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financial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stability</a:t>
            </a:r>
            <a:r>
              <a:rPr lang="pt-PT" sz="2200" dirty="0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200" dirty="0" err="1" smtClean="0">
                <a:latin typeface="Eras Light ITC" panose="020B0402030504020804" pitchFamily="34" charset="0"/>
                <a:cs typeface="Cordia New" panose="020B0304020202020204" pitchFamily="34" charset="-34"/>
                <a:sym typeface="Wingdings" pitchFamily="2" charset="2"/>
              </a:rPr>
              <a:t>issues</a:t>
            </a:r>
            <a:endParaRPr lang="pt-PT" sz="2200" dirty="0" smtClean="0">
              <a:latin typeface="Eras Light ITC" panose="020B04020305040208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EFFBC-448D-4560-B998-DA2A17BD71A3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2" name="Oval 1"/>
          <p:cNvSpPr/>
          <p:nvPr/>
        </p:nvSpPr>
        <p:spPr>
          <a:xfrm>
            <a:off x="251520" y="3933056"/>
            <a:ext cx="8472451" cy="17281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pPr algn="ctr"/>
            <a:r>
              <a:rPr lang="pt-PT" i="1" dirty="0" smtClean="0"/>
              <a:t/>
            </a:r>
            <a:br>
              <a:rPr lang="pt-PT" i="1" dirty="0" smtClean="0"/>
            </a:br>
            <a:r>
              <a:rPr lang="pt-PT" i="1" dirty="0"/>
              <a:t/>
            </a:r>
            <a:br>
              <a:rPr lang="pt-PT" i="1" dirty="0"/>
            </a:br>
            <a:r>
              <a:rPr lang="pt-PT" i="1" dirty="0" smtClean="0"/>
              <a:t/>
            </a:r>
            <a:br>
              <a:rPr lang="pt-PT" i="1" dirty="0" smtClean="0"/>
            </a:br>
            <a:r>
              <a:rPr lang="pt-PT" i="1" dirty="0"/>
              <a:t/>
            </a:r>
            <a:br>
              <a:rPr lang="pt-PT" i="1" dirty="0"/>
            </a:br>
            <a:r>
              <a:rPr lang="pt-PT" i="1" dirty="0" smtClean="0"/>
              <a:t/>
            </a:r>
            <a:br>
              <a:rPr lang="pt-PT" i="1" dirty="0" smtClean="0"/>
            </a:br>
            <a:r>
              <a:rPr lang="pt-PT" i="1" dirty="0"/>
              <a:t/>
            </a:r>
            <a:br>
              <a:rPr lang="pt-PT" i="1" dirty="0"/>
            </a:br>
            <a:r>
              <a:rPr lang="pt-PT" i="1" dirty="0" err="1" smtClean="0"/>
              <a:t>Offshores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/>
          <a:lstStyle/>
          <a:p>
            <a:r>
              <a:rPr lang="pt-PT" dirty="0" smtClean="0"/>
              <a:t>OFC</a:t>
            </a:r>
            <a:r>
              <a:rPr lang="pt-PT" dirty="0"/>
              <a:t>: Offshore Financial Centre - </a:t>
            </a:r>
            <a:r>
              <a:rPr lang="pt-PT" dirty="0" err="1" smtClean="0">
                <a:latin typeface="Shonar Bangla" pitchFamily="34" charset="0"/>
                <a:cs typeface="Shonar Bangla" pitchFamily="34" charset="0"/>
              </a:rPr>
              <a:t>definition</a:t>
            </a:r>
            <a:r>
              <a:rPr lang="pt-PT" dirty="0" smtClean="0">
                <a:latin typeface="Shonar Bangla" pitchFamily="34" charset="0"/>
                <a:cs typeface="Shonar Bangla" pitchFamily="34" charset="0"/>
              </a:rPr>
              <a:t>?</a:t>
            </a:r>
            <a:endParaRPr lang="pt-PT" dirty="0"/>
          </a:p>
          <a:p>
            <a:pPr lvl="1">
              <a:spcAft>
                <a:spcPts val="900"/>
              </a:spcAft>
            </a:pPr>
            <a:r>
              <a:rPr lang="en-GB" sz="2000" dirty="0" smtClean="0"/>
              <a:t>Any </a:t>
            </a:r>
            <a:r>
              <a:rPr lang="en-GB" sz="2000" dirty="0"/>
              <a:t>financial </a:t>
            </a:r>
            <a:r>
              <a:rPr lang="en-GB" sz="2000" dirty="0" smtClean="0"/>
              <a:t>centre </a:t>
            </a:r>
            <a:r>
              <a:rPr lang="en-GB" sz="2000" dirty="0"/>
              <a:t>where offshore activity takes </a:t>
            </a:r>
            <a:r>
              <a:rPr lang="en-GB" sz="2000" dirty="0" smtClean="0"/>
              <a:t>place? Broad: it would include any major financial centre in the world.</a:t>
            </a:r>
          </a:p>
          <a:p>
            <a:pPr lvl="1">
              <a:spcAft>
                <a:spcPts val="900"/>
              </a:spcAft>
            </a:pPr>
            <a:r>
              <a:rPr lang="pt-PT" sz="1900" dirty="0" smtClean="0">
                <a:latin typeface="Arial" pitchFamily="34" charset="0"/>
                <a:cs typeface="Arial" pitchFamily="34" charset="0"/>
              </a:rPr>
              <a:t>Financial centre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external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assets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liabilities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out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proportion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domestic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 financial </a:t>
            </a:r>
            <a:r>
              <a:rPr lang="pt-PT" sz="1900" dirty="0" err="1" smtClean="0">
                <a:latin typeface="Arial" pitchFamily="34" charset="0"/>
                <a:cs typeface="Arial" pitchFamily="34" charset="0"/>
              </a:rPr>
              <a:t>intermediation</a:t>
            </a:r>
            <a:r>
              <a:rPr lang="pt-PT" sz="19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2">
              <a:spcAft>
                <a:spcPts val="900"/>
              </a:spcAft>
            </a:pPr>
            <a:r>
              <a:rPr lang="pt-PT" sz="2400" dirty="0" err="1" smtClean="0">
                <a:cs typeface="Arial" pitchFamily="34" charset="0"/>
              </a:rPr>
              <a:t>Large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number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of</a:t>
            </a:r>
            <a:r>
              <a:rPr lang="pt-PT" sz="2400" dirty="0" smtClean="0">
                <a:cs typeface="Arial" pitchFamily="34" charset="0"/>
              </a:rPr>
              <a:t> financial </a:t>
            </a:r>
            <a:r>
              <a:rPr lang="pt-PT" sz="2400" dirty="0" err="1" smtClean="0">
                <a:cs typeface="Arial" pitchFamily="34" charset="0"/>
              </a:rPr>
              <a:t>institutions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engaged</a:t>
            </a:r>
            <a:r>
              <a:rPr lang="pt-PT" sz="2400" dirty="0" smtClean="0">
                <a:cs typeface="Arial" pitchFamily="34" charset="0"/>
              </a:rPr>
              <a:t> in </a:t>
            </a:r>
            <a:r>
              <a:rPr lang="pt-PT" sz="2400" dirty="0" err="1" smtClean="0">
                <a:cs typeface="Arial" pitchFamily="34" charset="0"/>
              </a:rPr>
              <a:t>transactions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with</a:t>
            </a:r>
            <a:r>
              <a:rPr lang="pt-PT" sz="2400" dirty="0" smtClean="0">
                <a:cs typeface="Arial" pitchFamily="34" charset="0"/>
              </a:rPr>
              <a:t> non-</a:t>
            </a:r>
            <a:r>
              <a:rPr lang="pt-PT" sz="2400" dirty="0" err="1" smtClean="0">
                <a:cs typeface="Arial" pitchFamily="34" charset="0"/>
              </a:rPr>
              <a:t>residents</a:t>
            </a:r>
            <a:r>
              <a:rPr lang="pt-PT" sz="2400" dirty="0" smtClean="0">
                <a:cs typeface="Arial" pitchFamily="34" charset="0"/>
              </a:rPr>
              <a:t>.</a:t>
            </a:r>
          </a:p>
          <a:p>
            <a:pPr lvl="2">
              <a:spcAft>
                <a:spcPts val="900"/>
              </a:spcAft>
            </a:pPr>
            <a:r>
              <a:rPr lang="pt-PT" sz="2400" dirty="0" smtClean="0">
                <a:cs typeface="Arial" pitchFamily="34" charset="0"/>
              </a:rPr>
              <a:t>Centres </a:t>
            </a:r>
            <a:r>
              <a:rPr lang="pt-PT" sz="2400" dirty="0" err="1" smtClean="0">
                <a:cs typeface="Arial" pitchFamily="34" charset="0"/>
              </a:rPr>
              <a:t>that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provide</a:t>
            </a:r>
            <a:r>
              <a:rPr lang="pt-PT" sz="2400" dirty="0" smtClean="0">
                <a:cs typeface="Arial" pitchFamily="34" charset="0"/>
              </a:rPr>
              <a:t> some </a:t>
            </a:r>
            <a:r>
              <a:rPr lang="pt-PT" sz="2400" dirty="0" err="1" smtClean="0">
                <a:cs typeface="Arial" pitchFamily="34" charset="0"/>
              </a:rPr>
              <a:t>or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all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of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the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following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services</a:t>
            </a:r>
            <a:r>
              <a:rPr lang="pt-PT" sz="2400" dirty="0" smtClean="0">
                <a:cs typeface="Arial" pitchFamily="34" charset="0"/>
              </a:rPr>
              <a:t>: </a:t>
            </a:r>
            <a:r>
              <a:rPr lang="pt-PT" sz="2400" dirty="0" err="1" smtClean="0">
                <a:cs typeface="Arial" pitchFamily="34" charset="0"/>
              </a:rPr>
              <a:t>low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or</a:t>
            </a:r>
            <a:r>
              <a:rPr lang="pt-PT" sz="2400" dirty="0" smtClean="0">
                <a:cs typeface="Arial" pitchFamily="34" charset="0"/>
              </a:rPr>
              <a:t> zero </a:t>
            </a:r>
            <a:r>
              <a:rPr lang="pt-PT" sz="2400" dirty="0" err="1" smtClean="0">
                <a:cs typeface="Arial" pitchFamily="34" charset="0"/>
              </a:rPr>
              <a:t>taxation</a:t>
            </a:r>
            <a:r>
              <a:rPr lang="pt-PT" sz="2400" dirty="0" smtClean="0">
                <a:cs typeface="Arial" pitchFamily="34" charset="0"/>
              </a:rPr>
              <a:t>, light financial </a:t>
            </a:r>
            <a:r>
              <a:rPr lang="pt-PT" sz="2400" dirty="0" err="1" smtClean="0">
                <a:cs typeface="Arial" pitchFamily="34" charset="0"/>
              </a:rPr>
              <a:t>regulation</a:t>
            </a:r>
            <a:r>
              <a:rPr lang="pt-PT" sz="2400" dirty="0" smtClean="0">
                <a:cs typeface="Arial" pitchFamily="34" charset="0"/>
              </a:rPr>
              <a:t>, </a:t>
            </a:r>
            <a:r>
              <a:rPr lang="pt-PT" sz="2400" dirty="0" err="1" smtClean="0">
                <a:cs typeface="Arial" pitchFamily="34" charset="0"/>
              </a:rPr>
              <a:t>banking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secrecy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and</a:t>
            </a:r>
            <a:r>
              <a:rPr lang="pt-PT" sz="2400" dirty="0" smtClean="0">
                <a:cs typeface="Arial" pitchFamily="34" charset="0"/>
              </a:rPr>
              <a:t> </a:t>
            </a:r>
            <a:r>
              <a:rPr lang="pt-PT" sz="2400" dirty="0" err="1" smtClean="0">
                <a:cs typeface="Arial" pitchFamily="34" charset="0"/>
              </a:rPr>
              <a:t>anonymity</a:t>
            </a:r>
            <a:r>
              <a:rPr lang="pt-PT" sz="2400" dirty="0" smtClean="0">
                <a:cs typeface="Arial" pitchFamily="34" charset="0"/>
              </a:rPr>
              <a:t>.</a:t>
            </a:r>
          </a:p>
          <a:p>
            <a:pPr marL="593725" lvl="2" indent="0" algn="r">
              <a:spcAft>
                <a:spcPts val="900"/>
              </a:spcAft>
              <a:buNone/>
            </a:pPr>
            <a:r>
              <a:rPr lang="pt-PT" sz="2400" dirty="0" smtClean="0">
                <a:cs typeface="Arial" pitchFamily="34" charset="0"/>
              </a:rPr>
              <a:t>IMF (2000) </a:t>
            </a:r>
            <a:r>
              <a:rPr lang="en-GB" sz="2400" dirty="0" smtClean="0">
                <a:hlinkClick r:id="rId2"/>
              </a:rPr>
              <a:t> </a:t>
            </a:r>
            <a:r>
              <a:rPr lang="en-GB" sz="1600" dirty="0">
                <a:hlinkClick r:id="rId2"/>
              </a:rPr>
              <a:t>http://www.imf.org/external/np/mae/oshore/2000/eng/back.htm#II_A</a:t>
            </a:r>
            <a:endParaRPr lang="pt-PT" sz="1600" dirty="0" smtClean="0">
              <a:cs typeface="Arial" pitchFamily="34" charset="0"/>
            </a:endParaRPr>
          </a:p>
          <a:p>
            <a:pPr marL="593725" lvl="2" indent="0" algn="r">
              <a:spcAft>
                <a:spcPts val="900"/>
              </a:spcAft>
              <a:buNone/>
            </a:pPr>
            <a:endParaRPr lang="pt-PT" sz="2400" dirty="0" smtClean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0329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/>
          <a:lstStyle/>
          <a:p>
            <a:r>
              <a:rPr lang="en-US" sz="2800" dirty="0" smtClean="0"/>
              <a:t>Variety: Hong Kong or Singapore </a:t>
            </a:r>
            <a:r>
              <a:rPr lang="en-US" sz="2800" i="1" dirty="0" err="1" smtClean="0"/>
              <a:t>vs</a:t>
            </a:r>
            <a:r>
              <a:rPr lang="en-US" sz="2800" dirty="0" smtClean="0"/>
              <a:t> Caribbean Islands (market development, infrastructures, supervision)</a:t>
            </a:r>
          </a:p>
          <a:p>
            <a:r>
              <a:rPr lang="en-US" sz="2800" dirty="0" smtClean="0">
                <a:latin typeface="Copperplate Gothic Light" pitchFamily="34" charset="0"/>
              </a:rPr>
              <a:t>Reasons to develop an </a:t>
            </a:r>
            <a:r>
              <a:rPr lang="en-US" sz="2800" dirty="0" err="1" smtClean="0">
                <a:latin typeface="Copperplate Gothic Light" pitchFamily="34" charset="0"/>
              </a:rPr>
              <a:t>ofc</a:t>
            </a:r>
            <a:endParaRPr lang="en-US" sz="2800" dirty="0" smtClean="0"/>
          </a:p>
          <a:p>
            <a:pPr lvl="1"/>
            <a:r>
              <a:rPr lang="en-US" dirty="0" smtClean="0"/>
              <a:t>Generation of employment in the host economy.</a:t>
            </a:r>
          </a:p>
          <a:p>
            <a:pPr lvl="1"/>
            <a:r>
              <a:rPr lang="en-US" dirty="0" smtClean="0"/>
              <a:t>Generation of government revenue (through licensing fees, for example).</a:t>
            </a:r>
          </a:p>
          <a:p>
            <a:r>
              <a:rPr lang="en-US" sz="2400" dirty="0" smtClean="0">
                <a:latin typeface="Copperplate Gothic Light" pitchFamily="34" charset="0"/>
              </a:rPr>
              <a:t>Reasons </a:t>
            </a:r>
            <a:r>
              <a:rPr lang="en-US" sz="2400" dirty="0">
                <a:latin typeface="Copperplate Gothic Light" pitchFamily="34" charset="0"/>
              </a:rPr>
              <a:t>to </a:t>
            </a:r>
            <a:r>
              <a:rPr lang="en-US" dirty="0" smtClean="0">
                <a:latin typeface="Copperplate Gothic Light" pitchFamily="34" charset="0"/>
              </a:rPr>
              <a:t>use an </a:t>
            </a:r>
            <a:r>
              <a:rPr lang="en-US" dirty="0" err="1" smtClean="0">
                <a:latin typeface="Copperplate Gothic Light" pitchFamily="34" charset="0"/>
              </a:rPr>
              <a:t>ofc</a:t>
            </a:r>
            <a:endParaRPr lang="en-US" dirty="0" smtClean="0">
              <a:latin typeface="Copperplate Gothic Light" pitchFamily="34" charset="0"/>
            </a:endParaRPr>
          </a:p>
          <a:p>
            <a:pPr lvl="1"/>
            <a:r>
              <a:rPr lang="en-US" dirty="0" smtClean="0">
                <a:latin typeface="Copperplate Gothic Light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egitimate:</a:t>
            </a:r>
            <a:r>
              <a:rPr lang="en-US" dirty="0" smtClean="0">
                <a:cs typeface="Arial" pitchFamily="34" charset="0"/>
              </a:rPr>
              <a:t> lower explicit taxation, simpler prudential regulations (better prices), the reputation </a:t>
            </a:r>
            <a:r>
              <a:rPr lang="en-US" dirty="0">
                <a:cs typeface="Arial" pitchFamily="34" charset="0"/>
              </a:rPr>
              <a:t>of </a:t>
            </a:r>
            <a:r>
              <a:rPr lang="en-US" dirty="0" smtClean="0">
                <a:cs typeface="Arial" pitchFamily="34" charset="0"/>
              </a:rPr>
              <a:t>specific </a:t>
            </a:r>
            <a:r>
              <a:rPr lang="en-US" dirty="0">
                <a:cs typeface="Arial" pitchFamily="34" charset="0"/>
              </a:rPr>
              <a:t>OFC’s </a:t>
            </a:r>
            <a:r>
              <a:rPr lang="en-US" dirty="0" smtClean="0">
                <a:cs typeface="Arial" pitchFamily="34" charset="0"/>
              </a:rPr>
              <a:t>and the quality of services.</a:t>
            </a:r>
          </a:p>
          <a:p>
            <a:pPr lvl="1"/>
            <a:r>
              <a:rPr lang="en-US" dirty="0" smtClean="0">
                <a:latin typeface="Copperplate Gothic Light" pitchFamily="34" charset="0"/>
              </a:rPr>
              <a:t>Ill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egitimate: </a:t>
            </a:r>
            <a:r>
              <a:rPr lang="en-US" dirty="0" smtClean="0">
                <a:cs typeface="Arial" pitchFamily="34" charset="0"/>
              </a:rPr>
              <a:t>tax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evasion, </a:t>
            </a:r>
            <a:r>
              <a:rPr lang="en-GB" dirty="0"/>
              <a:t> money-laundering</a:t>
            </a:r>
            <a:r>
              <a:rPr lang="en-US" dirty="0" smtClean="0">
                <a:cs typeface="Arial" pitchFamily="34" charset="0"/>
              </a:rPr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8613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en-US" sz="2300" dirty="0" smtClean="0">
                <a:cs typeface="Arial" pitchFamily="34" charset="0"/>
              </a:rPr>
              <a:t>In </a:t>
            </a:r>
            <a:r>
              <a:rPr lang="en-US" sz="2300" dirty="0">
                <a:cs typeface="Arial" pitchFamily="34" charset="0"/>
              </a:rPr>
              <a:t>2000, </a:t>
            </a:r>
            <a:r>
              <a:rPr lang="en-US" sz="2300" dirty="0" smtClean="0">
                <a:cs typeface="Arial" pitchFamily="34" charset="0"/>
              </a:rPr>
              <a:t>the OECD - </a:t>
            </a:r>
            <a:r>
              <a:rPr lang="en-GB" sz="2300" dirty="0" smtClean="0">
                <a:cs typeface="Arial" pitchFamily="34" charset="0"/>
              </a:rPr>
              <a:t> </a:t>
            </a:r>
            <a:r>
              <a:rPr lang="en-GB" sz="2300" dirty="0">
                <a:cs typeface="Arial" pitchFamily="34" charset="0"/>
              </a:rPr>
              <a:t>Committee on Fiscal Affairs (</a:t>
            </a:r>
            <a:r>
              <a:rPr lang="en-GB" sz="2300" dirty="0" smtClean="0">
                <a:cs typeface="Arial" pitchFamily="34" charset="0"/>
              </a:rPr>
              <a:t>CFA) </a:t>
            </a:r>
            <a:r>
              <a:rPr lang="en-US" sz="2300" dirty="0" smtClean="0">
                <a:cs typeface="Arial" pitchFamily="34" charset="0"/>
              </a:rPr>
              <a:t>published </a:t>
            </a:r>
            <a:r>
              <a:rPr lang="en-US" sz="2300" dirty="0">
                <a:cs typeface="Arial" pitchFamily="34" charset="0"/>
              </a:rPr>
              <a:t>a list of non-cooperative jurisdictions, countries </a:t>
            </a:r>
            <a:r>
              <a:rPr lang="en-US" sz="2300" dirty="0" smtClean="0">
                <a:cs typeface="Arial" pitchFamily="34" charset="0"/>
              </a:rPr>
              <a:t>with  practices facilitating tax evasion.</a:t>
            </a:r>
            <a:endParaRPr lang="en-GB" sz="2300" dirty="0"/>
          </a:p>
          <a:p>
            <a:pPr marL="617537" lvl="2" indent="-342900">
              <a:spcBef>
                <a:spcPts val="575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dirty="0" smtClean="0"/>
              <a:t>“jurisdiction” - any </a:t>
            </a:r>
            <a:r>
              <a:rPr lang="en-GB" dirty="0"/>
              <a:t>territory with </a:t>
            </a:r>
            <a:r>
              <a:rPr lang="en-GB" dirty="0" smtClean="0"/>
              <a:t>its own </a:t>
            </a:r>
            <a:r>
              <a:rPr lang="en-GB" dirty="0"/>
              <a:t>legal system, regardless of whether it is an independent or sovereign </a:t>
            </a:r>
            <a:r>
              <a:rPr lang="en-GB" dirty="0" smtClean="0"/>
              <a:t>state</a:t>
            </a:r>
            <a:r>
              <a:rPr lang="en-GB" dirty="0"/>
              <a:t>.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pt-PT" sz="2300" dirty="0" err="1" smtClean="0"/>
              <a:t>Identifies</a:t>
            </a:r>
            <a:r>
              <a:rPr lang="pt-PT" sz="2300" dirty="0" smtClean="0"/>
              <a:t> </a:t>
            </a:r>
            <a:r>
              <a:rPr lang="pt-PT" sz="2300" u="sng" dirty="0" err="1" smtClean="0"/>
              <a:t>Tax</a:t>
            </a:r>
            <a:r>
              <a:rPr lang="pt-PT" sz="2300" u="sng" dirty="0" smtClean="0"/>
              <a:t> </a:t>
            </a:r>
            <a:r>
              <a:rPr lang="pt-PT" sz="2300" u="sng" dirty="0" err="1" smtClean="0"/>
              <a:t>Havens</a:t>
            </a:r>
            <a:endParaRPr lang="pt-PT" sz="2300" u="sng" dirty="0" smtClean="0"/>
          </a:p>
          <a:p>
            <a:pPr lvl="1">
              <a:buFont typeface="Wingdings" pitchFamily="2" charset="2"/>
              <a:buChar char="§"/>
            </a:pPr>
            <a:r>
              <a:rPr lang="en-GB" sz="2000" dirty="0"/>
              <a:t> (1) no or only nominal effective tax rates</a:t>
            </a:r>
            <a:r>
              <a:rPr lang="en-GB" sz="2000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 </a:t>
            </a:r>
            <a:r>
              <a:rPr lang="en-GB" sz="2000" dirty="0"/>
              <a:t>(2) lack of effective exchange of </a:t>
            </a:r>
            <a:r>
              <a:rPr lang="en-GB" sz="2000" dirty="0" smtClean="0"/>
              <a:t>information on taxpayers with governments; 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(</a:t>
            </a:r>
            <a:r>
              <a:rPr lang="en-GB" sz="2000" dirty="0"/>
              <a:t>3) lack of </a:t>
            </a:r>
            <a:r>
              <a:rPr lang="en-GB" sz="2000" dirty="0" smtClean="0"/>
              <a:t>transparency</a:t>
            </a:r>
          </a:p>
          <a:p>
            <a:pPr>
              <a:buFont typeface="Wingdings" pitchFamily="2" charset="2"/>
              <a:buChar char="§"/>
            </a:pPr>
            <a:r>
              <a:rPr lang="pt-PT" sz="2300" dirty="0" smtClean="0"/>
              <a:t>In 2000: </a:t>
            </a:r>
            <a:r>
              <a:rPr lang="en-GB" sz="2300" dirty="0" smtClean="0"/>
              <a:t>41 </a:t>
            </a:r>
            <a:r>
              <a:rPr lang="en-GB" sz="2300" dirty="0"/>
              <a:t>tax havens, of which 6 </a:t>
            </a:r>
            <a:r>
              <a:rPr lang="en-GB" sz="2300" dirty="0" smtClean="0"/>
              <a:t>had made </a:t>
            </a:r>
            <a:r>
              <a:rPr lang="en-GB" sz="2300" dirty="0"/>
              <a:t>commitments to </a:t>
            </a:r>
            <a:r>
              <a:rPr lang="en-GB" sz="2300" dirty="0" smtClean="0"/>
              <a:t>cooperate.</a:t>
            </a:r>
          </a:p>
          <a:p>
            <a:pPr>
              <a:buFont typeface="Wingdings" pitchFamily="2" charset="2"/>
              <a:buChar char="§"/>
            </a:pPr>
            <a:r>
              <a:rPr lang="pt-PT" sz="2300" dirty="0" smtClean="0"/>
              <a:t>In 2007: 3 </a:t>
            </a:r>
            <a:r>
              <a:rPr lang="pt-PT" sz="2300" dirty="0" err="1" smtClean="0"/>
              <a:t>jurisdictions</a:t>
            </a:r>
            <a:r>
              <a:rPr lang="pt-PT" sz="2300" dirty="0"/>
              <a:t> </a:t>
            </a:r>
            <a:r>
              <a:rPr lang="pt-PT" sz="2300" dirty="0" err="1" smtClean="0"/>
              <a:t>were</a:t>
            </a:r>
            <a:r>
              <a:rPr lang="pt-PT" sz="2300" dirty="0" smtClean="0"/>
              <a:t> no </a:t>
            </a:r>
            <a:r>
              <a:rPr lang="pt-PT" sz="2300" dirty="0" err="1" smtClean="0"/>
              <a:t>longer</a:t>
            </a:r>
            <a:r>
              <a:rPr lang="pt-PT" sz="2300" dirty="0" smtClean="0"/>
              <a:t> </a:t>
            </a:r>
            <a:r>
              <a:rPr lang="pt-PT" sz="2300" dirty="0" err="1" smtClean="0"/>
              <a:t>considered</a:t>
            </a:r>
            <a:r>
              <a:rPr lang="pt-PT" sz="2300" dirty="0" smtClean="0"/>
              <a:t> </a:t>
            </a:r>
            <a:r>
              <a:rPr lang="pt-PT" sz="2300" dirty="0" err="1" smtClean="0"/>
              <a:t>tax</a:t>
            </a:r>
            <a:r>
              <a:rPr lang="pt-PT" sz="2300" dirty="0" smtClean="0"/>
              <a:t> </a:t>
            </a:r>
            <a:r>
              <a:rPr lang="pt-PT" sz="2300" dirty="0" err="1" smtClean="0"/>
              <a:t>havens</a:t>
            </a:r>
            <a:r>
              <a:rPr lang="pt-PT" sz="2300" dirty="0" smtClean="0"/>
              <a:t>. 33 </a:t>
            </a:r>
            <a:r>
              <a:rPr lang="pt-PT" sz="2300" dirty="0" err="1" smtClean="0"/>
              <a:t>had</a:t>
            </a:r>
            <a:r>
              <a:rPr lang="pt-PT" sz="2300" dirty="0" smtClean="0"/>
              <a:t> </a:t>
            </a:r>
            <a:r>
              <a:rPr lang="pt-PT" sz="2300" dirty="0" err="1" smtClean="0"/>
              <a:t>made</a:t>
            </a:r>
            <a:r>
              <a:rPr lang="pt-PT" sz="2300" dirty="0" smtClean="0"/>
              <a:t> </a:t>
            </a:r>
            <a:r>
              <a:rPr lang="pt-PT" sz="2300" dirty="0" err="1" smtClean="0"/>
              <a:t>commitments</a:t>
            </a:r>
            <a:r>
              <a:rPr lang="pt-PT" sz="2300" dirty="0" smtClean="0"/>
              <a:t> to </a:t>
            </a:r>
            <a:r>
              <a:rPr lang="pt-PT" sz="2300" dirty="0" err="1" smtClean="0"/>
              <a:t>improving</a:t>
            </a:r>
            <a:r>
              <a:rPr lang="pt-PT" sz="2300" dirty="0" smtClean="0"/>
              <a:t> </a:t>
            </a:r>
            <a:r>
              <a:rPr lang="pt-PT" sz="2300" dirty="0" err="1" smtClean="0"/>
              <a:t>transparency</a:t>
            </a:r>
            <a:r>
              <a:rPr lang="pt-PT" sz="2300" dirty="0" smtClean="0"/>
              <a:t> and </a:t>
            </a:r>
            <a:r>
              <a:rPr lang="pt-PT" sz="2300" dirty="0" err="1" smtClean="0"/>
              <a:t>establishing</a:t>
            </a:r>
            <a:r>
              <a:rPr lang="pt-PT" sz="2300" dirty="0" smtClean="0"/>
              <a:t> </a:t>
            </a:r>
            <a:r>
              <a:rPr lang="pt-PT" sz="2300" dirty="0" err="1" smtClean="0"/>
              <a:t>exchange</a:t>
            </a:r>
            <a:r>
              <a:rPr lang="pt-PT" sz="2300" dirty="0" smtClean="0"/>
              <a:t> </a:t>
            </a:r>
            <a:r>
              <a:rPr lang="pt-PT" sz="2300" dirty="0" err="1" smtClean="0"/>
              <a:t>of</a:t>
            </a:r>
            <a:r>
              <a:rPr lang="pt-PT" sz="2300" dirty="0" smtClean="0"/>
              <a:t> </a:t>
            </a:r>
            <a:r>
              <a:rPr lang="pt-PT" sz="2300" dirty="0" err="1" smtClean="0"/>
              <a:t>information</a:t>
            </a:r>
            <a:r>
              <a:rPr lang="pt-PT" sz="2300" dirty="0" smtClean="0"/>
              <a:t>. 5 </a:t>
            </a:r>
            <a:r>
              <a:rPr lang="pt-PT" sz="2300" dirty="0" err="1" smtClean="0"/>
              <a:t>were</a:t>
            </a:r>
            <a:r>
              <a:rPr lang="pt-PT" sz="2300" dirty="0" smtClean="0"/>
              <a:t> ‘</a:t>
            </a:r>
            <a:r>
              <a:rPr lang="pt-PT" sz="2300" dirty="0" err="1" smtClean="0"/>
              <a:t>uncooperative</a:t>
            </a:r>
            <a:r>
              <a:rPr lang="pt-PT" sz="2300" dirty="0"/>
              <a:t>’: </a:t>
            </a:r>
            <a:r>
              <a:rPr lang="pt-PT" sz="1800" dirty="0" smtClean="0"/>
              <a:t>Andorra</a:t>
            </a:r>
            <a:r>
              <a:rPr lang="pt-PT" sz="1800" dirty="0"/>
              <a:t>, Liechtenstein, </a:t>
            </a:r>
            <a:r>
              <a:rPr lang="pt-PT" sz="1800" dirty="0" err="1"/>
              <a:t>Monaco</a:t>
            </a:r>
            <a:r>
              <a:rPr lang="pt-PT" sz="1800" dirty="0"/>
              <a:t>, </a:t>
            </a:r>
            <a:r>
              <a:rPr lang="pt-PT" sz="1800" dirty="0" err="1" smtClean="0"/>
              <a:t>Liberia</a:t>
            </a:r>
            <a:r>
              <a:rPr lang="pt-PT" sz="1800" dirty="0" smtClean="0"/>
              <a:t> and </a:t>
            </a:r>
            <a:r>
              <a:rPr lang="pt-PT" sz="1800" dirty="0" err="1"/>
              <a:t>the</a:t>
            </a:r>
            <a:r>
              <a:rPr lang="pt-PT" sz="1800" dirty="0"/>
              <a:t> Marshall </a:t>
            </a:r>
            <a:r>
              <a:rPr lang="pt-PT" sz="1800" dirty="0" err="1" smtClean="0"/>
              <a:t>Islands</a:t>
            </a:r>
            <a:r>
              <a:rPr lang="pt-PT" sz="1800" dirty="0" smtClean="0"/>
              <a:t>.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6933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48680"/>
            <a:ext cx="7772400" cy="547112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End of 1990’s – Industrialized countries:</a:t>
            </a:r>
          </a:p>
          <a:p>
            <a:pPr lvl="1"/>
            <a:r>
              <a:rPr lang="en-US" b="1" dirty="0" smtClean="0"/>
              <a:t>Attraction</a:t>
            </a:r>
            <a:r>
              <a:rPr lang="en-US" dirty="0" smtClean="0"/>
              <a:t> associated with reserve requirements, interest rate controls, capital controls, </a:t>
            </a:r>
            <a:r>
              <a:rPr lang="en-US" b="1" dirty="0" smtClean="0"/>
              <a:t>diminished.</a:t>
            </a:r>
          </a:p>
          <a:p>
            <a:pPr lvl="1"/>
            <a:r>
              <a:rPr lang="en-US" b="1" dirty="0" smtClean="0"/>
              <a:t>Attraction </a:t>
            </a:r>
            <a:r>
              <a:rPr lang="en-US" dirty="0" smtClean="0"/>
              <a:t>associated with tax </a:t>
            </a:r>
            <a:r>
              <a:rPr lang="en-US" dirty="0" smtClean="0"/>
              <a:t>advantages </a:t>
            </a:r>
            <a:r>
              <a:rPr lang="en-US" dirty="0" smtClean="0"/>
              <a:t>(ex.: inheritances, asset management) </a:t>
            </a:r>
            <a:r>
              <a:rPr lang="en-US" b="1" dirty="0" smtClean="0"/>
              <a:t>remained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Still particularly attractive to banks in emerging market economies, frequently with highly regulated financial markets.</a:t>
            </a:r>
          </a:p>
          <a:p>
            <a:pPr marL="319088" lvl="1" indent="0" algn="r">
              <a:buNone/>
            </a:pPr>
            <a:r>
              <a:rPr lang="pt-PT" dirty="0" smtClean="0">
                <a:cs typeface="Arial" pitchFamily="34" charset="0"/>
              </a:rPr>
              <a:t>IMF (2000)</a:t>
            </a:r>
            <a:endParaRPr lang="pt-PT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58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2714625"/>
          </a:xfrm>
        </p:spPr>
        <p:txBody>
          <a:bodyPr/>
          <a:lstStyle/>
          <a:p>
            <a:r>
              <a:rPr lang="pt-PT" sz="2800" dirty="0" err="1" smtClean="0">
                <a:latin typeface="+mj-lt"/>
              </a:rPr>
              <a:t>Creation</a:t>
            </a:r>
            <a:r>
              <a:rPr lang="pt-PT" sz="2800" dirty="0" smtClean="0">
                <a:latin typeface="+mj-lt"/>
              </a:rPr>
              <a:t> </a:t>
            </a:r>
            <a:r>
              <a:rPr lang="pt-PT" sz="2800" dirty="0" err="1" smtClean="0">
                <a:latin typeface="+mj-lt"/>
              </a:rPr>
              <a:t>Process</a:t>
            </a:r>
            <a:r>
              <a:rPr lang="pt-PT" sz="2800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pt-PT" dirty="0" err="1" smtClean="0"/>
              <a:t>Mr</a:t>
            </a:r>
            <a:r>
              <a:rPr lang="pt-PT" dirty="0" smtClean="0"/>
              <a:t> </a:t>
            </a:r>
            <a:r>
              <a:rPr lang="pt-PT" dirty="0" err="1" smtClean="0"/>
              <a:t>Right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a </a:t>
            </a:r>
            <a:r>
              <a:rPr lang="pt-PT" dirty="0" err="1" smtClean="0"/>
              <a:t>deposit</a:t>
            </a:r>
            <a:r>
              <a:rPr lang="pt-PT" dirty="0" smtClean="0"/>
              <a:t> in </a:t>
            </a:r>
            <a:r>
              <a:rPr lang="pt-PT" dirty="0" err="1" smtClean="0"/>
              <a:t>dollars</a:t>
            </a:r>
            <a:r>
              <a:rPr lang="pt-PT" dirty="0" smtClean="0"/>
              <a:t> in a NY </a:t>
            </a:r>
            <a:r>
              <a:rPr lang="pt-PT" dirty="0" err="1" smtClean="0"/>
              <a:t>bank</a:t>
            </a:r>
            <a:r>
              <a:rPr lang="pt-PT" dirty="0" smtClean="0"/>
              <a:t>. </a:t>
            </a:r>
            <a:r>
              <a:rPr lang="pt-PT" dirty="0" err="1" smtClean="0"/>
              <a:t>Mr</a:t>
            </a:r>
            <a:r>
              <a:rPr lang="pt-PT" dirty="0" smtClean="0"/>
              <a:t> </a:t>
            </a:r>
            <a:r>
              <a:rPr lang="pt-PT" dirty="0" err="1" smtClean="0"/>
              <a:t>Right</a:t>
            </a:r>
            <a:r>
              <a:rPr lang="pt-PT" dirty="0" smtClean="0"/>
              <a:t> </a:t>
            </a:r>
            <a:r>
              <a:rPr lang="pt-PT" dirty="0" err="1" smtClean="0"/>
              <a:t>goes</a:t>
            </a:r>
            <a:r>
              <a:rPr lang="pt-PT" dirty="0" smtClean="0"/>
              <a:t> to Paris to </a:t>
            </a:r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during</a:t>
            </a:r>
            <a:r>
              <a:rPr lang="pt-PT" dirty="0" smtClean="0"/>
              <a:t> a </a:t>
            </a:r>
            <a:r>
              <a:rPr lang="pt-PT" dirty="0" err="1" smtClean="0"/>
              <a:t>year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transfers</a:t>
            </a:r>
            <a:r>
              <a:rPr lang="pt-PT" dirty="0" smtClean="0"/>
              <a:t> </a:t>
            </a:r>
            <a:r>
              <a:rPr lang="pt-PT" dirty="0" err="1" smtClean="0"/>
              <a:t>his</a:t>
            </a:r>
            <a:r>
              <a:rPr lang="pt-PT" dirty="0" smtClean="0"/>
              <a:t> </a:t>
            </a:r>
            <a:r>
              <a:rPr lang="pt-PT" dirty="0" err="1" smtClean="0"/>
              <a:t>account</a:t>
            </a:r>
            <a:r>
              <a:rPr lang="pt-PT" dirty="0" smtClean="0"/>
              <a:t> to a </a:t>
            </a:r>
            <a:r>
              <a:rPr lang="pt-PT" dirty="0" err="1" smtClean="0"/>
              <a:t>branch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his</a:t>
            </a:r>
            <a:r>
              <a:rPr lang="pt-PT" dirty="0" smtClean="0"/>
              <a:t> </a:t>
            </a:r>
            <a:r>
              <a:rPr lang="pt-PT" dirty="0" err="1" smtClean="0"/>
              <a:t>bank</a:t>
            </a:r>
            <a:r>
              <a:rPr lang="pt-PT" dirty="0" smtClean="0"/>
              <a:t> in Paris, a </a:t>
            </a:r>
            <a:r>
              <a:rPr lang="pt-PT" dirty="0" err="1" smtClean="0"/>
              <a:t>eurobank</a:t>
            </a:r>
            <a:r>
              <a:rPr lang="pt-PT" dirty="0" smtClean="0"/>
              <a:t>, </a:t>
            </a:r>
            <a:r>
              <a:rPr lang="pt-PT" dirty="0" err="1" smtClean="0"/>
              <a:t>an</a:t>
            </a:r>
            <a:r>
              <a:rPr lang="pt-PT" dirty="0" smtClean="0"/>
              <a:t> offshore </a:t>
            </a:r>
            <a:r>
              <a:rPr lang="pt-PT" dirty="0" err="1" smtClean="0"/>
              <a:t>bank</a:t>
            </a:r>
            <a:r>
              <a:rPr lang="pt-PT" dirty="0" smtClean="0"/>
              <a:t>. </a:t>
            </a:r>
            <a:r>
              <a:rPr lang="pt-PT" dirty="0" err="1" smtClean="0"/>
              <a:t>Eurodollars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created</a:t>
            </a:r>
            <a:r>
              <a:rPr lang="pt-PT" dirty="0" smtClean="0"/>
              <a:t>.</a:t>
            </a:r>
          </a:p>
          <a:p>
            <a:pPr marL="0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US </a:t>
            </a:r>
            <a:r>
              <a:rPr lang="pt-PT" dirty="0" err="1" smtClean="0"/>
              <a:t>Bank</a:t>
            </a:r>
            <a:r>
              <a:rPr lang="pt-PT" dirty="0" smtClean="0"/>
              <a:t> </a:t>
            </a:r>
            <a:r>
              <a:rPr lang="pt-PT" dirty="0" err="1" smtClean="0"/>
              <a:t>before</a:t>
            </a:r>
            <a:r>
              <a:rPr lang="pt-PT" dirty="0" smtClean="0"/>
              <a:t> the </a:t>
            </a:r>
            <a:r>
              <a:rPr lang="pt-PT" dirty="0" err="1" smtClean="0"/>
              <a:t>transfer</a:t>
            </a:r>
            <a:r>
              <a:rPr lang="pt-PT" dirty="0" smtClean="0"/>
              <a:t> of </a:t>
            </a:r>
            <a:r>
              <a:rPr lang="pt-PT" dirty="0" err="1" smtClean="0"/>
              <a:t>dollars</a:t>
            </a:r>
            <a:endParaRPr lang="pt-PT" dirty="0" smtClean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9D26D-7CFC-4136-993A-34DF4B6628F3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871663" y="3413126"/>
            <a:ext cx="6049962" cy="2327276"/>
            <a:chOff x="1179" y="2150"/>
            <a:chExt cx="3811" cy="1466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9" y="2160"/>
              <a:ext cx="3771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79" y="2308"/>
              <a:ext cx="1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259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01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33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24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36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748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59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418" y="2290"/>
              <a:ext cx="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32" y="215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920" y="3443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259" y="2425"/>
              <a:ext cx="223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259" y="2588"/>
              <a:ext cx="956" cy="6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259" y="2588"/>
              <a:ext cx="956" cy="651"/>
            </a:xfrm>
            <a:prstGeom prst="rect">
              <a:avLst/>
            </a:prstGeom>
            <a:noFill/>
            <a:ln w="1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330" y="2608"/>
              <a:ext cx="4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Credit to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330" y="2740"/>
              <a:ext cx="4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Americans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843" y="274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936" y="2608"/>
              <a:ext cx="5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Mr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Right’s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979" y="2743"/>
              <a:ext cx="3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Deposit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909" y="2730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677" y="2863"/>
              <a:ext cx="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2376" y="2455"/>
              <a:ext cx="0" cy="1059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pPr marL="0" indent="0">
              <a:buNone/>
            </a:pPr>
            <a:r>
              <a:rPr lang="pt-PT" sz="2300" dirty="0" err="1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Presentation</a:t>
            </a:r>
            <a:r>
              <a:rPr lang="pt-PT" sz="2300" dirty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300" dirty="0" err="1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of</a:t>
            </a:r>
            <a:r>
              <a:rPr lang="pt-PT" sz="2300" dirty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300" dirty="0" err="1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the</a:t>
            </a:r>
            <a:r>
              <a:rPr lang="pt-PT" sz="2300" dirty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300" dirty="0" err="1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paper</a:t>
            </a:r>
            <a:r>
              <a:rPr lang="pt-PT" sz="2300" dirty="0">
                <a:latin typeface="Cordia New" panose="020B0304020202020204" pitchFamily="34" charset="-34"/>
                <a:cs typeface="Cordia New" panose="020B0304020202020204" pitchFamily="34" charset="-34"/>
                <a:sym typeface="Wingdings" pitchFamily="2" charset="2"/>
              </a:rPr>
              <a:t> </a:t>
            </a:r>
            <a:r>
              <a:rPr lang="pt-PT" sz="2200" b="1" dirty="0" smtClean="0">
                <a:latin typeface="Eras Light ITC" panose="020B0402030504020804" pitchFamily="34" charset="0"/>
              </a:rPr>
              <a:t>Rose </a:t>
            </a:r>
            <a:r>
              <a:rPr lang="pt-PT" sz="2200" b="1" dirty="0" smtClean="0">
                <a:latin typeface="Eras Light ITC" panose="020B0402030504020804" pitchFamily="34" charset="0"/>
              </a:rPr>
              <a:t>&amp; </a:t>
            </a:r>
            <a:r>
              <a:rPr lang="pt-PT" sz="2200" b="1" dirty="0" err="1">
                <a:latin typeface="Eras Light ITC" panose="020B0402030504020804" pitchFamily="34" charset="0"/>
              </a:rPr>
              <a:t>Spiegel</a:t>
            </a:r>
            <a:r>
              <a:rPr lang="pt-PT" sz="2200" dirty="0">
                <a:latin typeface="Eras Light ITC" panose="020B0402030504020804" pitchFamily="34" charset="0"/>
              </a:rPr>
              <a:t> (2007</a:t>
            </a:r>
            <a:r>
              <a:rPr lang="pt-PT" sz="2200" dirty="0" smtClean="0">
                <a:latin typeface="Eras Light ITC" panose="020B0402030504020804" pitchFamily="34" charset="0"/>
              </a:rPr>
              <a:t>) Offshore Financial Centres: Parasites </a:t>
            </a:r>
            <a:r>
              <a:rPr lang="pt-PT" sz="2200" dirty="0" err="1" smtClean="0">
                <a:latin typeface="Eras Light ITC" panose="020B0402030504020804" pitchFamily="34" charset="0"/>
              </a:rPr>
              <a:t>or</a:t>
            </a:r>
            <a:r>
              <a:rPr lang="pt-PT" sz="2200" dirty="0" smtClean="0">
                <a:latin typeface="Eras Light ITC" panose="020B0402030504020804" pitchFamily="34" charset="0"/>
              </a:rPr>
              <a:t> </a:t>
            </a:r>
            <a:r>
              <a:rPr lang="pt-PT" sz="2200" dirty="0" err="1" smtClean="0">
                <a:latin typeface="Eras Light ITC" panose="020B0402030504020804" pitchFamily="34" charset="0"/>
              </a:rPr>
              <a:t>symbionts</a:t>
            </a:r>
            <a:r>
              <a:rPr lang="pt-PT" sz="2200" dirty="0" smtClean="0">
                <a:latin typeface="Eras Light ITC" panose="020B0402030504020804" pitchFamily="34" charset="0"/>
              </a:rPr>
              <a:t>?</a:t>
            </a:r>
            <a:endParaRPr lang="pt-PT" sz="2200" dirty="0">
              <a:latin typeface="Eras Light ITC" panose="020B0402030504020804" pitchFamily="34" charset="0"/>
            </a:endParaRPr>
          </a:p>
          <a:p>
            <a:pPr lvl="1"/>
            <a:r>
              <a:rPr lang="en-US" sz="2800" dirty="0" smtClean="0"/>
              <a:t>Cross-section – 223 countries</a:t>
            </a:r>
          </a:p>
          <a:p>
            <a:pPr lvl="1"/>
            <a:r>
              <a:rPr lang="en-US" sz="2800" dirty="0" smtClean="0"/>
              <a:t>Geography has an impact on </a:t>
            </a:r>
            <a:r>
              <a:rPr lang="en-US" sz="2800" i="1" dirty="0" smtClean="0"/>
              <a:t>cross-holdings</a:t>
            </a:r>
            <a:r>
              <a:rPr lang="en-US" i="1" dirty="0" smtClean="0"/>
              <a:t>: </a:t>
            </a:r>
            <a:r>
              <a:rPr lang="en-US" dirty="0" smtClean="0"/>
              <a:t> </a:t>
            </a:r>
            <a:endParaRPr lang="en-US" b="1" dirty="0" smtClean="0"/>
          </a:p>
          <a:p>
            <a:pPr lvl="2"/>
            <a:r>
              <a:rPr lang="en-US" sz="2400" dirty="0" smtClean="0"/>
              <a:t>Distance, shared land border </a:t>
            </a:r>
          </a:p>
          <a:p>
            <a:pPr lvl="2"/>
            <a:r>
              <a:rPr lang="en-US" sz="2400" dirty="0" smtClean="0"/>
              <a:t>Language</a:t>
            </a:r>
          </a:p>
          <a:p>
            <a:pPr lvl="2"/>
            <a:r>
              <a:rPr lang="en-US" sz="2400" dirty="0" smtClean="0"/>
              <a:t>Currency</a:t>
            </a:r>
          </a:p>
          <a:p>
            <a:pPr>
              <a:spcBef>
                <a:spcPts val="0"/>
              </a:spcBef>
            </a:pPr>
            <a:r>
              <a:rPr lang="en-GB" sz="2800" dirty="0" smtClean="0"/>
              <a:t>“Being either a tax haven or a money launderer has an economically and statistically strong effect in raising the probability of being an OFC.”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 </a:t>
            </a:r>
            <a:r>
              <a:rPr lang="en-US" sz="1900" dirty="0" smtClean="0"/>
              <a:t>Other tried variables (p. 1318) with no explanatory power.</a:t>
            </a:r>
          </a:p>
          <a:p>
            <a:r>
              <a:rPr lang="en-US" sz="3000" dirty="0" smtClean="0"/>
              <a:t>Positive impact on the competitiveness of </a:t>
            </a:r>
            <a:r>
              <a:rPr lang="en-US" sz="3000" dirty="0"/>
              <a:t>the </a:t>
            </a:r>
            <a:r>
              <a:rPr lang="en-US" sz="3000" dirty="0" smtClean="0"/>
              <a:t>domestic banking system.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30</a:t>
            </a:fld>
            <a:endParaRPr lang="pt-PT"/>
          </a:p>
        </p:txBody>
      </p:sp>
      <p:sp>
        <p:nvSpPr>
          <p:cNvPr id="2" name="Oval 1"/>
          <p:cNvSpPr/>
          <p:nvPr/>
        </p:nvSpPr>
        <p:spPr>
          <a:xfrm>
            <a:off x="251520" y="188640"/>
            <a:ext cx="8424936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34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14375"/>
            <a:ext cx="7772400" cy="571500"/>
          </a:xfrm>
        </p:spPr>
        <p:txBody>
          <a:bodyPr/>
          <a:lstStyle/>
          <a:p>
            <a:pPr lvl="1"/>
            <a:r>
              <a:rPr lang="pt-PT" dirty="0"/>
              <a:t>US </a:t>
            </a:r>
            <a:r>
              <a:rPr lang="pt-PT" dirty="0" err="1"/>
              <a:t>Bank</a:t>
            </a:r>
            <a:r>
              <a:rPr lang="pt-PT" dirty="0"/>
              <a:t> </a:t>
            </a:r>
            <a:r>
              <a:rPr lang="pt-PT" dirty="0" err="1" smtClean="0"/>
              <a:t>after</a:t>
            </a:r>
            <a:r>
              <a:rPr lang="pt-PT" dirty="0" smtClean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transfer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dollars</a:t>
            </a:r>
            <a:endParaRPr lang="pt-PT" dirty="0"/>
          </a:p>
          <a:p>
            <a:pPr lvl="1">
              <a:buFont typeface="Wingdings 2" pitchFamily="18" charset="2"/>
              <a:buNone/>
            </a:pPr>
            <a:endParaRPr lang="pt-PT" dirty="0" smtClean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10297-31E9-4D34-8320-C38F35D14FA0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177925" y="3786188"/>
            <a:ext cx="6788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"/>
            </a:pPr>
            <a:r>
              <a:rPr lang="pt-PT" dirty="0" err="1" smtClean="0"/>
              <a:t>Branch</a:t>
            </a:r>
            <a:r>
              <a:rPr lang="pt-PT" dirty="0" smtClean="0"/>
              <a:t> in Paris</a:t>
            </a:r>
            <a:endParaRPr lang="pt-PT" dirty="0"/>
          </a:p>
        </p:txBody>
      </p:sp>
      <p:sp>
        <p:nvSpPr>
          <p:cNvPr id="1434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871663" y="1435100"/>
            <a:ext cx="6065837" cy="2395538"/>
            <a:chOff x="1179" y="904"/>
            <a:chExt cx="3821" cy="150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9" y="914"/>
              <a:ext cx="3771" cy="1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79" y="904"/>
              <a:ext cx="14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259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01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33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24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36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748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59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371" y="904"/>
              <a:ext cx="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32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920" y="2226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259" y="1185"/>
              <a:ext cx="223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259" y="1351"/>
              <a:ext cx="956" cy="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259" y="1351"/>
              <a:ext cx="956" cy="666"/>
            </a:xfrm>
            <a:prstGeom prst="rect">
              <a:avLst/>
            </a:prstGeom>
            <a:noFill/>
            <a:ln w="1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330" y="1372"/>
              <a:ext cx="4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Credit to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330" y="1508"/>
              <a:ext cx="4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Americans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843" y="1508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677" y="1372"/>
              <a:ext cx="69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Deposit of the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677" y="1497"/>
              <a:ext cx="45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branch in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677" y="1622"/>
              <a:ext cx="29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Paris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889" y="1622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677" y="1758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376" y="1216"/>
              <a:ext cx="0" cy="1082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" name="Group 30"/>
          <p:cNvGrpSpPr>
            <a:grpSpLocks noChangeAspect="1"/>
          </p:cNvGrpSpPr>
          <p:nvPr/>
        </p:nvGrpSpPr>
        <p:grpSpPr bwMode="auto">
          <a:xfrm>
            <a:off x="1857375" y="4127501"/>
            <a:ext cx="6111876" cy="2327276"/>
            <a:chOff x="1170" y="2600"/>
            <a:chExt cx="3850" cy="1466"/>
          </a:xfrm>
        </p:grpSpPr>
        <p:sp>
          <p:nvSpPr>
            <p:cNvPr id="29" name="AutoShape 29"/>
            <p:cNvSpPr>
              <a:spLocks noChangeAspect="1" noChangeArrowheads="1" noTextEdit="1"/>
            </p:cNvSpPr>
            <p:nvPr/>
          </p:nvSpPr>
          <p:spPr bwMode="auto">
            <a:xfrm>
              <a:off x="1170" y="2610"/>
              <a:ext cx="3809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170" y="2600"/>
              <a:ext cx="1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251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6" name="Rectangle 33"/>
            <p:cNvSpPr>
              <a:spLocks noChangeArrowheads="1"/>
            </p:cNvSpPr>
            <p:nvPr/>
          </p:nvSpPr>
          <p:spPr bwMode="auto">
            <a:xfrm>
              <a:off x="1495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7" name="Rectangle 34"/>
            <p:cNvSpPr>
              <a:spLocks noChangeArrowheads="1"/>
            </p:cNvSpPr>
            <p:nvPr/>
          </p:nvSpPr>
          <p:spPr bwMode="auto">
            <a:xfrm>
              <a:off x="1830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9" name="Rectangle 35"/>
            <p:cNvSpPr>
              <a:spLocks noChangeArrowheads="1"/>
            </p:cNvSpPr>
            <p:nvPr/>
          </p:nvSpPr>
          <p:spPr bwMode="auto">
            <a:xfrm>
              <a:off x="2125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2440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5" name="Rectangle 37"/>
            <p:cNvSpPr>
              <a:spLocks noChangeArrowheads="1"/>
            </p:cNvSpPr>
            <p:nvPr/>
          </p:nvSpPr>
          <p:spPr bwMode="auto">
            <a:xfrm>
              <a:off x="2755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6" name="Rectangle 38"/>
            <p:cNvSpPr>
              <a:spLocks noChangeArrowheads="1"/>
            </p:cNvSpPr>
            <p:nvPr/>
          </p:nvSpPr>
          <p:spPr bwMode="auto">
            <a:xfrm>
              <a:off x="3069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7" name="Rectangle 39"/>
            <p:cNvSpPr>
              <a:spLocks noChangeArrowheads="1"/>
            </p:cNvSpPr>
            <p:nvPr/>
          </p:nvSpPr>
          <p:spPr bwMode="auto">
            <a:xfrm>
              <a:off x="3384" y="260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8" name="Rectangle 40"/>
            <p:cNvSpPr>
              <a:spLocks noChangeArrowheads="1"/>
            </p:cNvSpPr>
            <p:nvPr/>
          </p:nvSpPr>
          <p:spPr bwMode="auto">
            <a:xfrm>
              <a:off x="3445" y="2600"/>
              <a:ext cx="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9" name="Rectangle 41"/>
            <p:cNvSpPr>
              <a:spLocks noChangeArrowheads="1"/>
            </p:cNvSpPr>
            <p:nvPr/>
          </p:nvSpPr>
          <p:spPr bwMode="auto">
            <a:xfrm>
              <a:off x="4949" y="3893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0" name="Line 42"/>
            <p:cNvSpPr>
              <a:spLocks noChangeShapeType="1"/>
            </p:cNvSpPr>
            <p:nvPr/>
          </p:nvSpPr>
          <p:spPr bwMode="auto">
            <a:xfrm>
              <a:off x="1251" y="2875"/>
              <a:ext cx="2255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1" name="Rectangle 43"/>
            <p:cNvSpPr>
              <a:spLocks noChangeArrowheads="1"/>
            </p:cNvSpPr>
            <p:nvPr/>
          </p:nvSpPr>
          <p:spPr bwMode="auto">
            <a:xfrm>
              <a:off x="1251" y="3038"/>
              <a:ext cx="965" cy="6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2" name="Rectangle 44"/>
            <p:cNvSpPr>
              <a:spLocks noChangeArrowheads="1"/>
            </p:cNvSpPr>
            <p:nvPr/>
          </p:nvSpPr>
          <p:spPr bwMode="auto">
            <a:xfrm>
              <a:off x="1251" y="3038"/>
              <a:ext cx="965" cy="651"/>
            </a:xfrm>
            <a:prstGeom prst="rect">
              <a:avLst/>
            </a:prstGeom>
            <a:noFill/>
            <a:ln w="1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3" name="Rectangle 45"/>
            <p:cNvSpPr>
              <a:spLocks noChangeArrowheads="1"/>
            </p:cNvSpPr>
            <p:nvPr/>
          </p:nvSpPr>
          <p:spPr bwMode="auto">
            <a:xfrm>
              <a:off x="1322" y="305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4" name="Rectangle 46"/>
            <p:cNvSpPr>
              <a:spLocks noChangeArrowheads="1"/>
            </p:cNvSpPr>
            <p:nvPr/>
          </p:nvSpPr>
          <p:spPr bwMode="auto">
            <a:xfrm>
              <a:off x="1444" y="3058"/>
              <a:ext cx="70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posit in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the US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5" name="Rectangle 47"/>
            <p:cNvSpPr>
              <a:spLocks noChangeArrowheads="1"/>
            </p:cNvSpPr>
            <p:nvPr/>
          </p:nvSpPr>
          <p:spPr bwMode="auto">
            <a:xfrm>
              <a:off x="1322" y="3190"/>
              <a:ext cx="22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bank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6" name="Rectangle 48"/>
            <p:cNvSpPr>
              <a:spLocks noChangeArrowheads="1"/>
            </p:cNvSpPr>
            <p:nvPr/>
          </p:nvSpPr>
          <p:spPr bwMode="auto">
            <a:xfrm>
              <a:off x="1718" y="319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7" name="Rectangle 49"/>
            <p:cNvSpPr>
              <a:spLocks noChangeArrowheads="1"/>
            </p:cNvSpPr>
            <p:nvPr/>
          </p:nvSpPr>
          <p:spPr bwMode="auto">
            <a:xfrm>
              <a:off x="2683" y="3058"/>
              <a:ext cx="49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Mr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Right’s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Deposit</a:t>
              </a:r>
            </a:p>
          </p:txBody>
        </p:sp>
        <p:sp>
          <p:nvSpPr>
            <p:cNvPr id="14358" name="Rectangle 50"/>
            <p:cNvSpPr>
              <a:spLocks noChangeArrowheads="1"/>
            </p:cNvSpPr>
            <p:nvPr/>
          </p:nvSpPr>
          <p:spPr bwMode="auto">
            <a:xfrm>
              <a:off x="2683" y="318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0" name="Rectangle 52"/>
            <p:cNvSpPr>
              <a:spLocks noChangeArrowheads="1"/>
            </p:cNvSpPr>
            <p:nvPr/>
          </p:nvSpPr>
          <p:spPr bwMode="auto">
            <a:xfrm>
              <a:off x="2683" y="3313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1" name="Line 53"/>
            <p:cNvSpPr>
              <a:spLocks noChangeShapeType="1"/>
            </p:cNvSpPr>
            <p:nvPr/>
          </p:nvSpPr>
          <p:spPr bwMode="auto">
            <a:xfrm>
              <a:off x="2379" y="2905"/>
              <a:ext cx="0" cy="1059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00063"/>
            <a:ext cx="7772400" cy="5519737"/>
          </a:xfrm>
        </p:spPr>
        <p:txBody>
          <a:bodyPr/>
          <a:lstStyle/>
          <a:p>
            <a:pPr lvl="1">
              <a:spcBef>
                <a:spcPts val="600"/>
              </a:spcBef>
            </a:pP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eurodollars</a:t>
            </a:r>
            <a:r>
              <a:rPr lang="pt-PT" dirty="0" smtClean="0"/>
              <a:t> are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indirect</a:t>
            </a:r>
            <a:r>
              <a:rPr lang="pt-PT" dirty="0" smtClean="0"/>
              <a:t> </a:t>
            </a:r>
            <a:r>
              <a:rPr lang="pt-PT" dirty="0" err="1" smtClean="0"/>
              <a:t>way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Mr</a:t>
            </a:r>
            <a:r>
              <a:rPr lang="pt-PT" dirty="0" smtClean="0"/>
              <a:t> </a:t>
            </a:r>
            <a:r>
              <a:rPr lang="pt-PT" dirty="0" err="1" smtClean="0"/>
              <a:t>Right</a:t>
            </a:r>
            <a:r>
              <a:rPr lang="pt-PT" dirty="0" smtClean="0"/>
              <a:t> </a:t>
            </a:r>
            <a:r>
              <a:rPr lang="pt-PT" dirty="0" err="1" smtClean="0"/>
              <a:t>owning</a:t>
            </a:r>
            <a:r>
              <a:rPr lang="pt-PT" dirty="0" smtClean="0"/>
              <a:t> a </a:t>
            </a:r>
            <a:r>
              <a:rPr lang="pt-PT" dirty="0" err="1" smtClean="0"/>
              <a:t>deposit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USA.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branch</a:t>
            </a:r>
            <a:r>
              <a:rPr lang="pt-PT" dirty="0" smtClean="0"/>
              <a:t> in France </a:t>
            </a:r>
            <a:r>
              <a:rPr lang="pt-PT" dirty="0" err="1" smtClean="0"/>
              <a:t>now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asset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can </a:t>
            </a:r>
            <a:r>
              <a:rPr lang="pt-PT" dirty="0" err="1" smtClean="0"/>
              <a:t>lend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on</a:t>
            </a:r>
            <a:r>
              <a:rPr lang="pt-PT" dirty="0" smtClean="0"/>
              <a:t> to </a:t>
            </a:r>
            <a:r>
              <a:rPr lang="pt-PT" dirty="0" err="1" smtClean="0"/>
              <a:t>people</a:t>
            </a:r>
            <a:r>
              <a:rPr lang="pt-PT" dirty="0" smtClean="0"/>
              <a:t> </a:t>
            </a:r>
            <a:r>
              <a:rPr lang="pt-PT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USA, </a:t>
            </a:r>
            <a:r>
              <a:rPr lang="pt-PT" dirty="0" err="1" smtClean="0"/>
              <a:t>creating</a:t>
            </a:r>
            <a:r>
              <a:rPr lang="pt-PT" dirty="0" smtClean="0"/>
              <a:t> </a:t>
            </a:r>
            <a:r>
              <a:rPr lang="pt-PT" dirty="0" err="1" smtClean="0"/>
              <a:t>eurodollars</a:t>
            </a:r>
            <a:r>
              <a:rPr lang="pt-PT" dirty="0" smtClean="0"/>
              <a:t>. </a:t>
            </a:r>
            <a:r>
              <a:rPr lang="pt-PT" dirty="0" err="1" smtClean="0"/>
              <a:t>There</a:t>
            </a:r>
            <a:r>
              <a:rPr lang="pt-PT" dirty="0" smtClean="0"/>
              <a:t> must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an</a:t>
            </a:r>
            <a:r>
              <a:rPr lang="pt-PT" dirty="0" smtClean="0"/>
              <a:t> </a:t>
            </a:r>
            <a:r>
              <a:rPr lang="pt-PT" dirty="0" err="1" smtClean="0"/>
              <a:t>initial</a:t>
            </a:r>
            <a:r>
              <a:rPr lang="pt-PT" dirty="0" smtClean="0"/>
              <a:t> </a:t>
            </a:r>
            <a:r>
              <a:rPr lang="pt-PT" dirty="0" err="1" smtClean="0"/>
              <a:t>deposit</a:t>
            </a:r>
            <a:r>
              <a:rPr lang="pt-PT" dirty="0" smtClean="0"/>
              <a:t> in </a:t>
            </a:r>
            <a:r>
              <a:rPr lang="pt-PT" dirty="0" err="1" smtClean="0"/>
              <a:t>the</a:t>
            </a:r>
            <a:r>
              <a:rPr lang="pt-PT" dirty="0" smtClean="0"/>
              <a:t> USA, 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value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eurodollar</a:t>
            </a:r>
            <a:r>
              <a:rPr lang="pt-PT" dirty="0" smtClean="0"/>
              <a:t> </a:t>
            </a:r>
            <a:r>
              <a:rPr lang="pt-PT" dirty="0" err="1" smtClean="0"/>
              <a:t>liabilities</a:t>
            </a:r>
            <a:r>
              <a:rPr lang="pt-PT" dirty="0" smtClean="0"/>
              <a:t> </a:t>
            </a:r>
            <a:r>
              <a:rPr lang="pt-PT" dirty="0" err="1" smtClean="0"/>
              <a:t>outside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USA do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to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fully</a:t>
            </a:r>
            <a:r>
              <a:rPr lang="pt-PT" dirty="0" smtClean="0"/>
              <a:t> </a:t>
            </a:r>
            <a:r>
              <a:rPr lang="pt-PT" dirty="0" err="1" smtClean="0"/>
              <a:t>matched</a:t>
            </a:r>
            <a:r>
              <a:rPr lang="pt-PT" dirty="0" smtClean="0"/>
              <a:t> 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initial</a:t>
            </a:r>
            <a:r>
              <a:rPr lang="pt-PT" dirty="0" smtClean="0"/>
              <a:t> </a:t>
            </a:r>
            <a:r>
              <a:rPr lang="pt-PT" dirty="0" err="1" smtClean="0"/>
              <a:t>deposit</a:t>
            </a:r>
            <a:r>
              <a:rPr lang="pt-PT" dirty="0"/>
              <a:t> </a:t>
            </a:r>
            <a:r>
              <a:rPr lang="pt-PT" dirty="0" err="1" smtClean="0"/>
              <a:t>inside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USA. </a:t>
            </a:r>
          </a:p>
          <a:p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eurodollar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market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pt-PT" sz="2100" i="1" dirty="0" smtClean="0">
                <a:latin typeface="Arial" pitchFamily="34" charset="0"/>
                <a:cs typeface="Arial" pitchFamily="34" charset="0"/>
              </a:rPr>
              <a:t>offshore</a:t>
            </a:r>
            <a:r>
              <a:rPr lang="pt-PT" sz="2100" dirty="0">
                <a:latin typeface="Arial" pitchFamily="34" charset="0"/>
                <a:cs typeface="Arial" pitchFamily="34" charset="0"/>
              </a:rPr>
              <a:t>) 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does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not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exist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without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onshore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dollar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deposits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pt-PT" sz="21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pt-PT" sz="2100" dirty="0" smtClean="0">
                <a:latin typeface="Arial" pitchFamily="34" charset="0"/>
                <a:cs typeface="Arial" pitchFamily="34" charset="0"/>
              </a:rPr>
              <a:t> USA.</a:t>
            </a:r>
          </a:p>
          <a:p>
            <a:pPr marL="274638" lvl="1" indent="0">
              <a:buNone/>
            </a:pPr>
            <a:r>
              <a:rPr lang="pt-PT" sz="2000" dirty="0" smtClean="0">
                <a:latin typeface="Monotype Corsiva" pitchFamily="66" charset="0"/>
                <a:cs typeface="Arial" pitchFamily="34" charset="0"/>
              </a:rPr>
              <a:t>“</a:t>
            </a:r>
            <a:r>
              <a:rPr lang="en-US" sz="2000" dirty="0">
                <a:latin typeface="Monotype Corsiva" pitchFamily="66" charset="0"/>
                <a:cs typeface="Arial" pitchFamily="34" charset="0"/>
              </a:rPr>
              <a:t>Offshore markets in a currency can flourish if offshore financial institutions are able to maintain and to access freely clearing balances in the currency with onshore banks (</a:t>
            </a:r>
            <a:r>
              <a:rPr lang="en-US" sz="2000" dirty="0" err="1">
                <a:latin typeface="Monotype Corsiva" pitchFamily="66" charset="0"/>
                <a:cs typeface="Arial" pitchFamily="34" charset="0"/>
              </a:rPr>
              <a:t>Dufey</a:t>
            </a:r>
            <a:r>
              <a:rPr lang="en-US" sz="2000" dirty="0">
                <a:latin typeface="Monotype Corsiva" pitchFamily="66" charset="0"/>
                <a:cs typeface="Arial" pitchFamily="34" charset="0"/>
              </a:rPr>
              <a:t> and Giddy (1978</a:t>
            </a:r>
            <a:r>
              <a:rPr lang="en-US" sz="2000" dirty="0" smtClean="0">
                <a:latin typeface="Monotype Corsiva" pitchFamily="66" charset="0"/>
                <a:cs typeface="Arial" pitchFamily="34" charset="0"/>
              </a:rPr>
              <a:t>))”</a:t>
            </a:r>
            <a:endParaRPr lang="pt-PT" sz="2000" dirty="0">
              <a:latin typeface="Monotype Corsiva" pitchFamily="66" charset="0"/>
              <a:cs typeface="Arial" pitchFamily="34" charset="0"/>
            </a:endParaRPr>
          </a:p>
          <a:p>
            <a:endParaRPr lang="pt-P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AFD6A-8456-4389-9A81-814E5E070435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14375"/>
            <a:ext cx="7772400" cy="571500"/>
          </a:xfrm>
        </p:spPr>
        <p:txBody>
          <a:bodyPr/>
          <a:lstStyle/>
          <a:p>
            <a:pPr lvl="1"/>
            <a:r>
              <a:rPr lang="pt-PT" dirty="0"/>
              <a:t>US </a:t>
            </a:r>
            <a:r>
              <a:rPr lang="pt-PT" dirty="0" err="1"/>
              <a:t>Bank</a:t>
            </a:r>
            <a:r>
              <a:rPr lang="pt-PT" dirty="0"/>
              <a:t> </a:t>
            </a:r>
            <a:r>
              <a:rPr lang="pt-PT" dirty="0" err="1" smtClean="0"/>
              <a:t>after</a:t>
            </a:r>
            <a:r>
              <a:rPr lang="pt-PT" dirty="0" smtClean="0"/>
              <a:t> </a:t>
            </a:r>
            <a:r>
              <a:rPr lang="pt-PT" dirty="0"/>
              <a:t>the </a:t>
            </a:r>
            <a:r>
              <a:rPr lang="pt-PT" dirty="0" err="1"/>
              <a:t>transfer</a:t>
            </a:r>
            <a:r>
              <a:rPr lang="pt-PT" dirty="0"/>
              <a:t> of </a:t>
            </a:r>
            <a:r>
              <a:rPr lang="pt-PT" dirty="0" err="1" smtClean="0"/>
              <a:t>dollars</a:t>
            </a:r>
            <a:r>
              <a:rPr lang="pt-PT" dirty="0" smtClean="0"/>
              <a:t> to the </a:t>
            </a:r>
            <a:r>
              <a:rPr lang="pt-PT" dirty="0" err="1" smtClean="0"/>
              <a:t>branch</a:t>
            </a:r>
            <a:r>
              <a:rPr lang="pt-PT" dirty="0" smtClean="0"/>
              <a:t> in Paris and the </a:t>
            </a:r>
            <a:r>
              <a:rPr lang="pt-PT" dirty="0" err="1" smtClean="0"/>
              <a:t>subsequent</a:t>
            </a:r>
            <a:r>
              <a:rPr lang="pt-PT" dirty="0" smtClean="0"/>
              <a:t> </a:t>
            </a:r>
            <a:r>
              <a:rPr lang="pt-PT" dirty="0" err="1" smtClean="0"/>
              <a:t>loan</a:t>
            </a:r>
            <a:r>
              <a:rPr lang="pt-PT" dirty="0" smtClean="0"/>
              <a:t> to Babe </a:t>
            </a:r>
            <a:r>
              <a:rPr lang="pt-PT" dirty="0" err="1" smtClean="0"/>
              <a:t>Company</a:t>
            </a:r>
            <a:endParaRPr lang="pt-PT" dirty="0"/>
          </a:p>
          <a:p>
            <a:pPr lvl="1">
              <a:buFont typeface="Wingdings 2" pitchFamily="18" charset="2"/>
              <a:buNone/>
            </a:pPr>
            <a:endParaRPr lang="pt-PT" dirty="0" smtClean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10297-31E9-4D34-8320-C38F35D14FA0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124744" y="3136852"/>
            <a:ext cx="224710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"/>
            </a:pPr>
            <a:r>
              <a:rPr lang="pt-PT" dirty="0" err="1" smtClean="0"/>
              <a:t>Branch</a:t>
            </a:r>
            <a:r>
              <a:rPr lang="pt-PT" dirty="0" smtClean="0"/>
              <a:t> in Paris</a:t>
            </a:r>
            <a:endParaRPr lang="pt-PT" dirty="0"/>
          </a:p>
        </p:txBody>
      </p:sp>
      <p:sp>
        <p:nvSpPr>
          <p:cNvPr id="1434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871663" y="1435100"/>
            <a:ext cx="6065837" cy="2271714"/>
            <a:chOff x="1179" y="904"/>
            <a:chExt cx="3821" cy="150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9" y="914"/>
              <a:ext cx="3771" cy="1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79" y="904"/>
              <a:ext cx="14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259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01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33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24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36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748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59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371" y="904"/>
              <a:ext cx="6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32" y="904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4920" y="2226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1259" y="1185"/>
              <a:ext cx="223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259" y="1351"/>
              <a:ext cx="956" cy="6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259" y="1351"/>
              <a:ext cx="956" cy="666"/>
            </a:xfrm>
            <a:prstGeom prst="rect">
              <a:avLst/>
            </a:prstGeom>
            <a:noFill/>
            <a:ln w="1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1330" y="1372"/>
              <a:ext cx="4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en-US" sz="1400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Credit to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330" y="1508"/>
              <a:ext cx="49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Americans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843" y="1508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677" y="1372"/>
              <a:ext cx="988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Deposit of the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B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abe 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677" y="1497"/>
              <a:ext cx="76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Company’s bank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2889" y="1622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2677" y="1758"/>
              <a:ext cx="80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2376" y="1216"/>
              <a:ext cx="3" cy="593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8" name="Group 30"/>
          <p:cNvGrpSpPr>
            <a:grpSpLocks noChangeAspect="1"/>
          </p:cNvGrpSpPr>
          <p:nvPr/>
        </p:nvGrpSpPr>
        <p:grpSpPr bwMode="auto">
          <a:xfrm>
            <a:off x="578509" y="3594541"/>
            <a:ext cx="6167439" cy="1796577"/>
            <a:chOff x="1135" y="2600"/>
            <a:chExt cx="3885" cy="1466"/>
          </a:xfrm>
        </p:grpSpPr>
        <p:sp>
          <p:nvSpPr>
            <p:cNvPr id="29" name="AutoShape 29"/>
            <p:cNvSpPr>
              <a:spLocks noChangeAspect="1" noChangeArrowheads="1" noTextEdit="1"/>
            </p:cNvSpPr>
            <p:nvPr/>
          </p:nvSpPr>
          <p:spPr bwMode="auto">
            <a:xfrm>
              <a:off x="1170" y="2610"/>
              <a:ext cx="3809" cy="1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1170" y="2600"/>
              <a:ext cx="1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251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6" name="Rectangle 33"/>
            <p:cNvSpPr>
              <a:spLocks noChangeArrowheads="1"/>
            </p:cNvSpPr>
            <p:nvPr/>
          </p:nvSpPr>
          <p:spPr bwMode="auto">
            <a:xfrm>
              <a:off x="1495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7" name="Rectangle 34"/>
            <p:cNvSpPr>
              <a:spLocks noChangeArrowheads="1"/>
            </p:cNvSpPr>
            <p:nvPr/>
          </p:nvSpPr>
          <p:spPr bwMode="auto">
            <a:xfrm>
              <a:off x="1830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39" name="Rectangle 35"/>
            <p:cNvSpPr>
              <a:spLocks noChangeArrowheads="1"/>
            </p:cNvSpPr>
            <p:nvPr/>
          </p:nvSpPr>
          <p:spPr bwMode="auto">
            <a:xfrm>
              <a:off x="2125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2440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5" name="Rectangle 37"/>
            <p:cNvSpPr>
              <a:spLocks noChangeArrowheads="1"/>
            </p:cNvSpPr>
            <p:nvPr/>
          </p:nvSpPr>
          <p:spPr bwMode="auto">
            <a:xfrm>
              <a:off x="2755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6" name="Rectangle 38"/>
            <p:cNvSpPr>
              <a:spLocks noChangeArrowheads="1"/>
            </p:cNvSpPr>
            <p:nvPr/>
          </p:nvSpPr>
          <p:spPr bwMode="auto">
            <a:xfrm>
              <a:off x="3069" y="260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7" name="Rectangle 39"/>
            <p:cNvSpPr>
              <a:spLocks noChangeArrowheads="1"/>
            </p:cNvSpPr>
            <p:nvPr/>
          </p:nvSpPr>
          <p:spPr bwMode="auto">
            <a:xfrm>
              <a:off x="3384" y="260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8" name="Rectangle 40"/>
            <p:cNvSpPr>
              <a:spLocks noChangeArrowheads="1"/>
            </p:cNvSpPr>
            <p:nvPr/>
          </p:nvSpPr>
          <p:spPr bwMode="auto">
            <a:xfrm>
              <a:off x="3445" y="2600"/>
              <a:ext cx="9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9" name="Rectangle 41"/>
            <p:cNvSpPr>
              <a:spLocks noChangeArrowheads="1"/>
            </p:cNvSpPr>
            <p:nvPr/>
          </p:nvSpPr>
          <p:spPr bwMode="auto">
            <a:xfrm>
              <a:off x="4949" y="3893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0" name="Line 42"/>
            <p:cNvSpPr>
              <a:spLocks noChangeShapeType="1"/>
            </p:cNvSpPr>
            <p:nvPr/>
          </p:nvSpPr>
          <p:spPr bwMode="auto">
            <a:xfrm>
              <a:off x="1251" y="2875"/>
              <a:ext cx="2255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1" name="Rectangle 43"/>
            <p:cNvSpPr>
              <a:spLocks noChangeArrowheads="1"/>
            </p:cNvSpPr>
            <p:nvPr/>
          </p:nvSpPr>
          <p:spPr bwMode="auto">
            <a:xfrm>
              <a:off x="1251" y="3038"/>
              <a:ext cx="965" cy="6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2" name="Rectangle 44"/>
            <p:cNvSpPr>
              <a:spLocks noChangeArrowheads="1"/>
            </p:cNvSpPr>
            <p:nvPr/>
          </p:nvSpPr>
          <p:spPr bwMode="auto">
            <a:xfrm>
              <a:off x="1251" y="3038"/>
              <a:ext cx="965" cy="651"/>
            </a:xfrm>
            <a:prstGeom prst="rect">
              <a:avLst/>
            </a:prstGeom>
            <a:noFill/>
            <a:ln w="10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54" name="Rectangle 46"/>
            <p:cNvSpPr>
              <a:spLocks noChangeArrowheads="1"/>
            </p:cNvSpPr>
            <p:nvPr/>
          </p:nvSpPr>
          <p:spPr bwMode="auto">
            <a:xfrm>
              <a:off x="1135" y="3033"/>
              <a:ext cx="1129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Credit to Babe Company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6" name="Rectangle 48"/>
            <p:cNvSpPr>
              <a:spLocks noChangeArrowheads="1"/>
            </p:cNvSpPr>
            <p:nvPr/>
          </p:nvSpPr>
          <p:spPr bwMode="auto">
            <a:xfrm>
              <a:off x="1718" y="3190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7" name="Rectangle 49"/>
            <p:cNvSpPr>
              <a:spLocks noChangeArrowheads="1"/>
            </p:cNvSpPr>
            <p:nvPr/>
          </p:nvSpPr>
          <p:spPr bwMode="auto">
            <a:xfrm>
              <a:off x="2683" y="3058"/>
              <a:ext cx="49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Mr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Right’s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Deposit</a:t>
              </a:r>
            </a:p>
          </p:txBody>
        </p:sp>
        <p:sp>
          <p:nvSpPr>
            <p:cNvPr id="14358" name="Rectangle 50"/>
            <p:cNvSpPr>
              <a:spLocks noChangeArrowheads="1"/>
            </p:cNvSpPr>
            <p:nvPr/>
          </p:nvSpPr>
          <p:spPr bwMode="auto">
            <a:xfrm>
              <a:off x="2683" y="3180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0" name="Rectangle 52"/>
            <p:cNvSpPr>
              <a:spLocks noChangeArrowheads="1"/>
            </p:cNvSpPr>
            <p:nvPr/>
          </p:nvSpPr>
          <p:spPr bwMode="auto">
            <a:xfrm>
              <a:off x="2683" y="3313"/>
              <a:ext cx="7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61" name="Line 53"/>
            <p:cNvSpPr>
              <a:spLocks noChangeShapeType="1"/>
            </p:cNvSpPr>
            <p:nvPr/>
          </p:nvSpPr>
          <p:spPr bwMode="auto">
            <a:xfrm>
              <a:off x="2379" y="2905"/>
              <a:ext cx="1" cy="694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5357812" y="3139180"/>
            <a:ext cx="29264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Font typeface="Wingdings 2" pitchFamily="18" charset="2"/>
              <a:buChar char=""/>
            </a:pPr>
            <a:r>
              <a:rPr lang="pt-PT" dirty="0" smtClean="0"/>
              <a:t>Babe </a:t>
            </a:r>
            <a:r>
              <a:rPr lang="pt-PT" dirty="0" err="1" smtClean="0"/>
              <a:t>Company’s</a:t>
            </a:r>
            <a:r>
              <a:rPr lang="pt-PT" dirty="0" smtClean="0"/>
              <a:t> </a:t>
            </a:r>
            <a:r>
              <a:rPr lang="pt-PT" dirty="0" err="1" smtClean="0"/>
              <a:t>bank</a:t>
            </a:r>
            <a:endParaRPr lang="pt-PT" dirty="0"/>
          </a:p>
        </p:txBody>
      </p:sp>
      <p:sp>
        <p:nvSpPr>
          <p:cNvPr id="58" name="Line 42"/>
          <p:cNvSpPr>
            <a:spLocks noChangeShapeType="1"/>
          </p:cNvSpPr>
          <p:nvPr/>
        </p:nvSpPr>
        <p:spPr bwMode="auto">
          <a:xfrm>
            <a:off x="5188484" y="3911855"/>
            <a:ext cx="3579813" cy="0"/>
          </a:xfrm>
          <a:prstGeom prst="line">
            <a:avLst/>
          </a:prstGeom>
          <a:noFill/>
          <a:ln w="1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5147335" y="3696973"/>
            <a:ext cx="193675" cy="212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8614309" y="3698594"/>
            <a:ext cx="153988" cy="16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Line 53"/>
          <p:cNvSpPr>
            <a:spLocks noChangeShapeType="1"/>
          </p:cNvSpPr>
          <p:nvPr/>
        </p:nvSpPr>
        <p:spPr bwMode="auto">
          <a:xfrm>
            <a:off x="6905036" y="3970822"/>
            <a:ext cx="1588" cy="850494"/>
          </a:xfrm>
          <a:prstGeom prst="line">
            <a:avLst/>
          </a:prstGeom>
          <a:noFill/>
          <a:ln w="1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59" name="Rectangle 14358"/>
          <p:cNvSpPr/>
          <p:nvPr/>
        </p:nvSpPr>
        <p:spPr>
          <a:xfrm>
            <a:off x="5041925" y="4033413"/>
            <a:ext cx="18614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Deposit in the US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bank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49"/>
          <p:cNvSpPr>
            <a:spLocks noChangeArrowheads="1"/>
          </p:cNvSpPr>
          <p:nvPr/>
        </p:nvSpPr>
        <p:spPr bwMode="auto">
          <a:xfrm>
            <a:off x="7161874" y="4063985"/>
            <a:ext cx="12800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Babe Company’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Deposit</a:t>
            </a:r>
          </a:p>
        </p:txBody>
      </p:sp>
    </p:spTree>
    <p:extLst>
      <p:ext uri="{BB962C8B-B14F-4D97-AF65-F5344CB8AC3E}">
        <p14:creationId xmlns:p14="http://schemas.microsoft.com/office/powerpoint/2010/main" val="259221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</p:spPr>
        <p:txBody>
          <a:bodyPr/>
          <a:lstStyle/>
          <a:p>
            <a:r>
              <a:rPr lang="pt-PT" sz="2800" dirty="0" smtClean="0"/>
              <a:t>The </a:t>
            </a:r>
            <a:r>
              <a:rPr lang="pt-PT" sz="2800" i="1" dirty="0" smtClean="0"/>
              <a:t>offshore</a:t>
            </a:r>
            <a:r>
              <a:rPr lang="pt-PT" sz="2800" dirty="0" smtClean="0"/>
              <a:t> </a:t>
            </a:r>
            <a:r>
              <a:rPr lang="pt-PT" sz="2800" dirty="0" err="1" smtClean="0"/>
              <a:t>market</a:t>
            </a:r>
            <a:r>
              <a:rPr lang="pt-PT" sz="2800" dirty="0" smtClean="0"/>
              <a:t> does </a:t>
            </a:r>
            <a:r>
              <a:rPr lang="pt-PT" sz="2800" dirty="0" err="1" smtClean="0"/>
              <a:t>not</a:t>
            </a:r>
            <a:r>
              <a:rPr lang="pt-PT" sz="2800" dirty="0" smtClean="0"/>
              <a:t> </a:t>
            </a:r>
            <a:r>
              <a:rPr lang="pt-PT" sz="2800" dirty="0" err="1" smtClean="0"/>
              <a:t>belong</a:t>
            </a:r>
            <a:r>
              <a:rPr lang="pt-PT" sz="2800" dirty="0" smtClean="0"/>
              <a:t> to </a:t>
            </a:r>
            <a:r>
              <a:rPr lang="pt-PT" sz="2800" dirty="0" err="1" smtClean="0"/>
              <a:t>any</a:t>
            </a:r>
            <a:r>
              <a:rPr lang="pt-PT" sz="2800" dirty="0"/>
              <a:t> </a:t>
            </a:r>
            <a:r>
              <a:rPr lang="pt-PT" sz="2800" dirty="0" err="1"/>
              <a:t>national</a:t>
            </a:r>
            <a:r>
              <a:rPr lang="pt-PT" sz="2800" dirty="0"/>
              <a:t> </a:t>
            </a:r>
            <a:r>
              <a:rPr lang="pt-PT" sz="2800" dirty="0" err="1"/>
              <a:t>banking</a:t>
            </a:r>
            <a:r>
              <a:rPr lang="pt-PT" sz="2800" dirty="0"/>
              <a:t> </a:t>
            </a:r>
            <a:r>
              <a:rPr lang="pt-PT" sz="2800" dirty="0" err="1"/>
              <a:t>system</a:t>
            </a:r>
            <a:r>
              <a:rPr lang="pt-PT" sz="2800" dirty="0" smtClean="0"/>
              <a:t>. </a:t>
            </a:r>
            <a:r>
              <a:rPr lang="pt-PT" sz="2800" dirty="0" err="1" smtClean="0"/>
              <a:t>It</a:t>
            </a:r>
            <a:r>
              <a:rPr lang="pt-PT" sz="2800" dirty="0" smtClean="0"/>
              <a:t> </a:t>
            </a:r>
            <a:r>
              <a:rPr lang="pt-PT" sz="2800" dirty="0" err="1" smtClean="0"/>
              <a:t>is</a:t>
            </a:r>
            <a:r>
              <a:rPr lang="pt-PT" sz="2800" dirty="0" smtClean="0"/>
              <a:t> </a:t>
            </a:r>
            <a:r>
              <a:rPr lang="en-US" sz="2800" dirty="0"/>
              <a:t>is outside the control of any single country and is </a:t>
            </a:r>
            <a:r>
              <a:rPr lang="en-US" sz="2800" dirty="0" smtClean="0"/>
              <a:t>largely </a:t>
            </a:r>
            <a:r>
              <a:rPr lang="pt-PT" sz="2800" dirty="0" err="1" smtClean="0"/>
              <a:t>unregulated</a:t>
            </a:r>
            <a:r>
              <a:rPr lang="pt-PT" sz="2800" dirty="0"/>
              <a:t>.</a:t>
            </a:r>
            <a:r>
              <a:rPr lang="pt-PT" sz="2800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pt-PT" sz="2800" dirty="0" smtClean="0"/>
              <a:t>A </a:t>
            </a:r>
            <a:r>
              <a:rPr lang="pt-PT" sz="2800" dirty="0" err="1" smtClean="0"/>
              <a:t>eurobank</a:t>
            </a:r>
            <a:r>
              <a:rPr lang="pt-PT" sz="2800" dirty="0" smtClean="0"/>
              <a:t> </a:t>
            </a:r>
            <a:r>
              <a:rPr lang="en-GB" sz="2800" dirty="0" smtClean="0"/>
              <a:t>is </a:t>
            </a:r>
            <a:r>
              <a:rPr lang="en-GB" sz="2800" dirty="0"/>
              <a:t>not </a:t>
            </a:r>
            <a:r>
              <a:rPr lang="en-GB" sz="2800" dirty="0" smtClean="0"/>
              <a:t>necessarily a </a:t>
            </a:r>
            <a:r>
              <a:rPr lang="en-GB" sz="2800" dirty="0"/>
              <a:t>separate physical entity, </a:t>
            </a:r>
            <a:r>
              <a:rPr lang="en-GB" sz="2800" dirty="0" smtClean="0"/>
              <a:t>it corresponds </a:t>
            </a:r>
            <a:r>
              <a:rPr lang="en-GB" sz="2800" dirty="0"/>
              <a:t>to a separate </a:t>
            </a:r>
            <a:r>
              <a:rPr lang="en-GB" sz="2800" dirty="0" smtClean="0"/>
              <a:t>accounting  </a:t>
            </a:r>
            <a:r>
              <a:rPr lang="en-GB" sz="2800" dirty="0"/>
              <a:t>in a bank - different </a:t>
            </a:r>
            <a:r>
              <a:rPr lang="en-GB" sz="2800" dirty="0" smtClean="0"/>
              <a:t>jurisdiction, different regulatory regime. </a:t>
            </a:r>
          </a:p>
          <a:p>
            <a:pPr>
              <a:spcBef>
                <a:spcPts val="1200"/>
              </a:spcBef>
            </a:pPr>
            <a:r>
              <a:rPr lang="en-GB" sz="1800" dirty="0" smtClean="0"/>
              <a:t>“</a:t>
            </a:r>
            <a:r>
              <a:rPr lang="en-GB" sz="2000" dirty="0"/>
              <a:t>jurisdiction” - any territory with its own legal system, </a:t>
            </a:r>
            <a:r>
              <a:rPr lang="en-GB" sz="2000" dirty="0" smtClean="0"/>
              <a:t>not necessarily a state or country.</a:t>
            </a:r>
            <a:endParaRPr lang="en-US" sz="2000" dirty="0"/>
          </a:p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2D41A-58F5-494E-860B-065357B10BAE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type="body" idx="1"/>
          </p:nvPr>
        </p:nvSpPr>
        <p:spPr>
          <a:xfrm>
            <a:off x="914400" y="620713"/>
            <a:ext cx="7772400" cy="53990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The Eurocurrency market </a:t>
            </a:r>
            <a:r>
              <a:rPr lang="en-GB" dirty="0"/>
              <a:t>is different from the </a:t>
            </a:r>
            <a:r>
              <a:rPr lang="en-GB" dirty="0" smtClean="0"/>
              <a:t>foreign exchange </a:t>
            </a:r>
            <a:r>
              <a:rPr lang="en-GB" dirty="0"/>
              <a:t>market, although participation in any of the markets may </a:t>
            </a:r>
            <a:r>
              <a:rPr lang="en-GB" dirty="0" smtClean="0"/>
              <a:t>be motivated by </a:t>
            </a:r>
            <a:r>
              <a:rPr lang="en-GB" dirty="0"/>
              <a:t>the need to make payments in foreign currency or interest in making </a:t>
            </a:r>
            <a:r>
              <a:rPr lang="en-GB" dirty="0" smtClean="0"/>
              <a:t>investments.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Foreign </a:t>
            </a:r>
            <a:r>
              <a:rPr lang="en-GB" dirty="0"/>
              <a:t>exchange </a:t>
            </a:r>
            <a:r>
              <a:rPr lang="en-GB" dirty="0" smtClean="0"/>
              <a:t>market</a:t>
            </a:r>
            <a:r>
              <a:rPr lang="pt-PT" dirty="0" smtClean="0"/>
              <a:t>: </a:t>
            </a:r>
            <a:r>
              <a:rPr lang="en-GB" dirty="0" smtClean="0"/>
              <a:t>one </a:t>
            </a:r>
            <a:r>
              <a:rPr lang="en-GB" dirty="0"/>
              <a:t>currency </a:t>
            </a:r>
            <a:r>
              <a:rPr lang="en-GB" dirty="0" smtClean="0"/>
              <a:t>is exchanged for </a:t>
            </a:r>
            <a:r>
              <a:rPr lang="en-GB" dirty="0"/>
              <a:t>another at a price that is </a:t>
            </a:r>
            <a:r>
              <a:rPr lang="en-GB" dirty="0" smtClean="0"/>
              <a:t>foreign exchange rate.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International </a:t>
            </a:r>
            <a:r>
              <a:rPr lang="en-GB" dirty="0"/>
              <a:t>currency </a:t>
            </a:r>
            <a:r>
              <a:rPr lang="en-GB" dirty="0" smtClean="0"/>
              <a:t>market (Eurocurrency market): banking market where amounts are invested or borrowed at </a:t>
            </a:r>
            <a:r>
              <a:rPr lang="en-GB" dirty="0"/>
              <a:t>an interest </a:t>
            </a:r>
            <a:r>
              <a:rPr lang="en-GB" dirty="0" smtClean="0"/>
              <a:t>rate – International Money Market</a:t>
            </a:r>
            <a:r>
              <a:rPr lang="en-GB" dirty="0"/>
              <a:t>. </a:t>
            </a:r>
            <a:endParaRPr lang="en-GB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The </a:t>
            </a:r>
            <a:r>
              <a:rPr lang="en-GB" dirty="0"/>
              <a:t>Euromarkets allow the distinction between currency risk and country risk: a deposit in dollars in London has ​​the foreign exchange risk associated with the dollar, but the country risk associated with </a:t>
            </a:r>
            <a:r>
              <a:rPr lang="pt-PT" dirty="0"/>
              <a:t>the UK.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 smtClean="0"/>
          </a:p>
          <a:p>
            <a:pPr>
              <a:spcBef>
                <a:spcPts val="600"/>
              </a:spcBef>
            </a:pPr>
            <a:endParaRPr lang="pt-PT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64CB0-591B-44EF-BA14-1F8481067BFC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PT" smtClean="0"/>
              <a:t>International Financial Markets, ISEG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04664"/>
            <a:ext cx="7772400" cy="561513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The Eurocurrency market is largely an inter-bank or wholesale market - deals only in large amounts, usually of $1 million or more.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GB" dirty="0" smtClean="0"/>
              <a:t>Usually </a:t>
            </a:r>
            <a:r>
              <a:rPr lang="en-GB" dirty="0"/>
              <a:t>short </a:t>
            </a:r>
            <a:r>
              <a:rPr lang="en-GB" dirty="0" smtClean="0"/>
              <a:t>maturities: </a:t>
            </a:r>
            <a:r>
              <a:rPr lang="en-GB" sz="2300" dirty="0" smtClean="0"/>
              <a:t>from overnight to 12 months</a:t>
            </a:r>
            <a:r>
              <a:rPr lang="en-GB" dirty="0" smtClean="0"/>
              <a:t>. Similar time </a:t>
            </a:r>
            <a:r>
              <a:rPr lang="en-GB" dirty="0"/>
              <a:t>structure of assets and </a:t>
            </a:r>
            <a:r>
              <a:rPr lang="en-GB" dirty="0" smtClean="0"/>
              <a:t>liabilities</a:t>
            </a:r>
          </a:p>
          <a:p>
            <a:r>
              <a:rPr lang="en-US" sz="2500" dirty="0" smtClean="0"/>
              <a:t>Needs </a:t>
            </a:r>
            <a:r>
              <a:rPr lang="en-US" sz="2500" dirty="0"/>
              <a:t>of borrowers for loans of longer time periods (</a:t>
            </a:r>
            <a:r>
              <a:rPr lang="en-US" sz="2500" dirty="0" err="1"/>
              <a:t>eurocredits</a:t>
            </a:r>
            <a:r>
              <a:rPr lang="en-US" sz="2500" dirty="0" smtClean="0"/>
              <a:t>) - development </a:t>
            </a:r>
            <a:r>
              <a:rPr lang="en-US" sz="2500" dirty="0"/>
              <a:t>of rollover loans with a floating interest </a:t>
            </a:r>
            <a:r>
              <a:rPr lang="en-US" sz="2500" dirty="0" smtClean="0"/>
              <a:t>rate: the borrower receives </a:t>
            </a:r>
            <a:r>
              <a:rPr lang="en-US" sz="2500" dirty="0"/>
              <a:t>a six-month credit with a guarantee that it will be renewed (rolled over) </a:t>
            </a:r>
            <a:r>
              <a:rPr lang="en-US" sz="2500" dirty="0" smtClean="0"/>
              <a:t>every six </a:t>
            </a:r>
            <a:r>
              <a:rPr lang="en-US" sz="2500" dirty="0"/>
              <a:t>months for the life of the loan, which may be for ten years or longer. </a:t>
            </a:r>
            <a:r>
              <a:rPr lang="en-US" sz="2500" dirty="0" smtClean="0"/>
              <a:t> The </a:t>
            </a:r>
            <a:r>
              <a:rPr lang="en-US" sz="2500" dirty="0"/>
              <a:t>interest rate </a:t>
            </a:r>
            <a:r>
              <a:rPr lang="en-US" sz="2500" dirty="0" smtClean="0"/>
              <a:t>may be adjusted at each roll over.</a:t>
            </a: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International Financial Markets, ISEG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FEA7-6E9C-4C08-A19F-73403C9FD367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3929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18786</TotalTime>
  <Words>2931</Words>
  <Application>Microsoft Office PowerPoint</Application>
  <PresentationFormat>On-screen Show (4:3)</PresentationFormat>
  <Paragraphs>332</Paragraphs>
  <Slides>30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5" baseType="lpstr">
      <vt:lpstr>Arial</vt:lpstr>
      <vt:lpstr>Calibri</vt:lpstr>
      <vt:lpstr>Copperplate Gothic Light</vt:lpstr>
      <vt:lpstr>Cordia New</vt:lpstr>
      <vt:lpstr>CordiaUPC</vt:lpstr>
      <vt:lpstr>Eras Light ITC</vt:lpstr>
      <vt:lpstr>Franklin Gothic Book</vt:lpstr>
      <vt:lpstr>Monotype Corsiva</vt:lpstr>
      <vt:lpstr>Perpetua</vt:lpstr>
      <vt:lpstr>Sakkal Majalla</vt:lpstr>
      <vt:lpstr>Shonar Bangla</vt:lpstr>
      <vt:lpstr>Times New Roman</vt:lpstr>
      <vt:lpstr>Wingdings</vt:lpstr>
      <vt:lpstr>Wingdings 2</vt:lpstr>
      <vt:lpstr>Equity</vt:lpstr>
      <vt:lpstr>8th session </vt:lpstr>
      <vt:lpstr>Eurocurrencies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Participants (who demands and who supplies funds)</vt:lpstr>
      <vt:lpstr>Factors that promoted the initial development of the eurodollar markets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Offshores</vt:lpstr>
      <vt:lpstr>PowerPoint Presentation</vt:lpstr>
      <vt:lpstr>PowerPoint Presentation</vt:lpstr>
      <vt:lpstr>PowerPoint Presentation</vt:lpstr>
      <vt:lpstr>PowerPoint Presentation</vt:lpstr>
    </vt:vector>
  </TitlesOfParts>
  <Company>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3ª aula</dc:title>
  <dc:creator>pcma</dc:creator>
  <cp:lastModifiedBy>pcma@iseg.utl.pt</cp:lastModifiedBy>
  <cp:revision>854</cp:revision>
  <cp:lastPrinted>2018-11-06T17:41:27Z</cp:lastPrinted>
  <dcterms:created xsi:type="dcterms:W3CDTF">2008-10-06T14:47:59Z</dcterms:created>
  <dcterms:modified xsi:type="dcterms:W3CDTF">2018-11-06T17:41:31Z</dcterms:modified>
</cp:coreProperties>
</file>